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1" r:id="rId1"/>
    <p:sldMasterId id="2147483670" r:id="rId2"/>
  </p:sldMasterIdLst>
  <p:notesMasterIdLst>
    <p:notesMasterId r:id="rId27"/>
  </p:notesMasterIdLst>
  <p:handoutMasterIdLst>
    <p:handoutMasterId r:id="rId28"/>
  </p:handoutMasterIdLst>
  <p:sldIdLst>
    <p:sldId id="509" r:id="rId3"/>
    <p:sldId id="873" r:id="rId4"/>
    <p:sldId id="888" r:id="rId5"/>
    <p:sldId id="880" r:id="rId6"/>
    <p:sldId id="895" r:id="rId7"/>
    <p:sldId id="885" r:id="rId8"/>
    <p:sldId id="897" r:id="rId9"/>
    <p:sldId id="896" r:id="rId10"/>
    <p:sldId id="889" r:id="rId11"/>
    <p:sldId id="893" r:id="rId12"/>
    <p:sldId id="887" r:id="rId13"/>
    <p:sldId id="892" r:id="rId14"/>
    <p:sldId id="891" r:id="rId15"/>
    <p:sldId id="890" r:id="rId16"/>
    <p:sldId id="900" r:id="rId17"/>
    <p:sldId id="898" r:id="rId18"/>
    <p:sldId id="899" r:id="rId19"/>
    <p:sldId id="570" r:id="rId20"/>
    <p:sldId id="883" r:id="rId21"/>
    <p:sldId id="881" r:id="rId22"/>
    <p:sldId id="884" r:id="rId23"/>
    <p:sldId id="571" r:id="rId24"/>
    <p:sldId id="886" r:id="rId25"/>
    <p:sldId id="894" r:id="rId26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B9517"/>
    <a:srgbClr val="FFFF00"/>
    <a:srgbClr val="99FF99"/>
    <a:srgbClr val="FF7C80"/>
    <a:srgbClr val="FF6600"/>
    <a:srgbClr val="ED05D1"/>
    <a:srgbClr val="B2B2B2"/>
    <a:srgbClr val="9D9D9C"/>
    <a:srgbClr val="0EB2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2" autoAdjust="0"/>
    <p:restoredTop sz="86380" autoAdjust="0"/>
  </p:normalViewPr>
  <p:slideViewPr>
    <p:cSldViewPr>
      <p:cViewPr varScale="1">
        <p:scale>
          <a:sx n="88" d="100"/>
          <a:sy n="88" d="100"/>
        </p:scale>
        <p:origin x="40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notesViewPr>
    <p:cSldViewPr>
      <p:cViewPr varScale="1">
        <p:scale>
          <a:sx n="91" d="100"/>
          <a:sy n="91" d="100"/>
        </p:scale>
        <p:origin x="376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06D75B-2198-40BE-A8C7-71D2F4754E27}" type="doc">
      <dgm:prSet loTypeId="urn:microsoft.com/office/officeart/2005/8/layout/process1" loCatId="process" qsTypeId="urn:microsoft.com/office/officeart/2005/8/quickstyle/3d1" qsCatId="3D" csTypeId="urn:microsoft.com/office/officeart/2005/8/colors/accent1_2" csCatId="accent1" phldr="1"/>
      <dgm:spPr/>
    </dgm:pt>
    <dgm:pt modelId="{FB503BB8-85A4-4DDC-895D-00E8EB40B816}">
      <dgm:prSet phldrT="[Text]" custT="1"/>
      <dgm:spPr/>
      <dgm:t>
        <a:bodyPr/>
        <a:lstStyle/>
        <a:p>
          <a:r>
            <a:rPr lang="en-AU" sz="2400" b="1" dirty="0"/>
            <a:t>Project Launch</a:t>
          </a:r>
        </a:p>
        <a:p>
          <a:r>
            <a:rPr lang="en-AU" sz="1700" dirty="0"/>
            <a:t>Site investigations</a:t>
          </a:r>
        </a:p>
        <a:p>
          <a:r>
            <a:rPr lang="en-AU" sz="1700" dirty="0"/>
            <a:t>Stage 1 Engagement </a:t>
          </a:r>
        </a:p>
      </dgm:t>
    </dgm:pt>
    <dgm:pt modelId="{E964BF6E-C65D-4162-9767-8DA0AB49350C}" type="parTrans" cxnId="{DDCF4C11-449F-4EBC-9BC2-8CA41E7293BD}">
      <dgm:prSet/>
      <dgm:spPr/>
      <dgm:t>
        <a:bodyPr/>
        <a:lstStyle/>
        <a:p>
          <a:endParaRPr lang="en-AU"/>
        </a:p>
      </dgm:t>
    </dgm:pt>
    <dgm:pt modelId="{27EA1333-7527-4688-AA5C-CABFCC518788}" type="sibTrans" cxnId="{DDCF4C11-449F-4EBC-9BC2-8CA41E7293BD}">
      <dgm:prSet/>
      <dgm:spPr/>
      <dgm:t>
        <a:bodyPr/>
        <a:lstStyle/>
        <a:p>
          <a:endParaRPr lang="en-AU"/>
        </a:p>
      </dgm:t>
    </dgm:pt>
    <dgm:pt modelId="{4558754A-781F-4CCC-A3F7-2AF770FA7F00}">
      <dgm:prSet phldrT="[Text]" custT="1"/>
      <dgm:spPr/>
      <dgm:t>
        <a:bodyPr/>
        <a:lstStyle/>
        <a:p>
          <a:r>
            <a:rPr lang="en-AU" sz="2400" b="1" dirty="0"/>
            <a:t>Concept Design </a:t>
          </a:r>
          <a:r>
            <a:rPr lang="en-AU" sz="1700" dirty="0"/>
            <a:t>Opportunities Plan </a:t>
          </a:r>
        </a:p>
        <a:p>
          <a:r>
            <a:rPr lang="en-AU" sz="1700" dirty="0"/>
            <a:t>Preliminary costings</a:t>
          </a:r>
        </a:p>
        <a:p>
          <a:r>
            <a:rPr lang="en-AU" sz="1700" dirty="0"/>
            <a:t>Stage 2 Engagement </a:t>
          </a:r>
        </a:p>
      </dgm:t>
    </dgm:pt>
    <dgm:pt modelId="{F0EED34D-BC70-4FD2-B623-7B53281A64AC}" type="parTrans" cxnId="{25F92021-B35C-4CDA-8AA5-204A2D17926A}">
      <dgm:prSet/>
      <dgm:spPr/>
      <dgm:t>
        <a:bodyPr/>
        <a:lstStyle/>
        <a:p>
          <a:endParaRPr lang="en-AU"/>
        </a:p>
      </dgm:t>
    </dgm:pt>
    <dgm:pt modelId="{2B6B441B-D292-46FB-825B-96D39A283516}" type="sibTrans" cxnId="{25F92021-B35C-4CDA-8AA5-204A2D17926A}">
      <dgm:prSet/>
      <dgm:spPr/>
      <dgm:t>
        <a:bodyPr/>
        <a:lstStyle/>
        <a:p>
          <a:endParaRPr lang="en-AU"/>
        </a:p>
      </dgm:t>
    </dgm:pt>
    <dgm:pt modelId="{E9C270FC-D65B-495A-8577-2DDE98418C94}">
      <dgm:prSet phldrT="[Text]" custT="1"/>
      <dgm:spPr/>
      <dgm:t>
        <a:bodyPr/>
        <a:lstStyle/>
        <a:p>
          <a:r>
            <a:rPr lang="en-AU" sz="2100" b="1" dirty="0"/>
            <a:t>Design Development</a:t>
          </a:r>
        </a:p>
        <a:p>
          <a:r>
            <a:rPr lang="en-AU" sz="1800" b="0" dirty="0"/>
            <a:t>Final </a:t>
          </a:r>
          <a:r>
            <a:rPr lang="en-AU" sz="1700" b="0" dirty="0"/>
            <a:t>Improvements Plan</a:t>
          </a:r>
        </a:p>
        <a:p>
          <a:r>
            <a:rPr lang="en-AU" sz="1700" b="0" dirty="0"/>
            <a:t>Final costings</a:t>
          </a:r>
        </a:p>
        <a:p>
          <a:r>
            <a:rPr lang="en-AU" sz="1700" b="0" dirty="0"/>
            <a:t>Stage 3 Engagement </a:t>
          </a:r>
        </a:p>
      </dgm:t>
    </dgm:pt>
    <dgm:pt modelId="{44DC5B69-43B0-4481-AE59-59F96B5EF881}" type="parTrans" cxnId="{A79D9082-CB81-413A-B617-5E755E662539}">
      <dgm:prSet/>
      <dgm:spPr/>
      <dgm:t>
        <a:bodyPr/>
        <a:lstStyle/>
        <a:p>
          <a:endParaRPr lang="en-AU"/>
        </a:p>
      </dgm:t>
    </dgm:pt>
    <dgm:pt modelId="{F3EBCB58-6836-49E8-AD9C-474FC2033B0F}" type="sibTrans" cxnId="{A79D9082-CB81-413A-B617-5E755E662539}">
      <dgm:prSet/>
      <dgm:spPr/>
      <dgm:t>
        <a:bodyPr/>
        <a:lstStyle/>
        <a:p>
          <a:endParaRPr lang="en-AU"/>
        </a:p>
      </dgm:t>
    </dgm:pt>
    <dgm:pt modelId="{B48C9EFE-45B0-4996-8BC9-5960372E606E}">
      <dgm:prSet custT="1"/>
      <dgm:spPr/>
      <dgm:t>
        <a:bodyPr/>
        <a:lstStyle/>
        <a:p>
          <a:r>
            <a:rPr lang="en-AU" sz="2100" b="1" dirty="0"/>
            <a:t>Construction</a:t>
          </a:r>
        </a:p>
        <a:p>
          <a:r>
            <a:rPr lang="en-AU" sz="2200" b="1" dirty="0"/>
            <a:t>+</a:t>
          </a:r>
        </a:p>
        <a:p>
          <a:r>
            <a:rPr lang="en-AU" sz="2200" b="1" dirty="0"/>
            <a:t>Activation</a:t>
          </a:r>
        </a:p>
        <a:p>
          <a:r>
            <a:rPr lang="en-AU" sz="1700" b="0" dirty="0"/>
            <a:t>Stage 4 Engagement </a:t>
          </a:r>
        </a:p>
      </dgm:t>
    </dgm:pt>
    <dgm:pt modelId="{B7A3513C-87BE-47C0-A69C-D8F39FAE6338}" type="parTrans" cxnId="{00377A5F-4A65-4E56-A890-1B4CC27463BA}">
      <dgm:prSet/>
      <dgm:spPr/>
      <dgm:t>
        <a:bodyPr/>
        <a:lstStyle/>
        <a:p>
          <a:endParaRPr lang="en-AU"/>
        </a:p>
      </dgm:t>
    </dgm:pt>
    <dgm:pt modelId="{513BD04D-81BA-4C49-9BC1-E1E148DFD569}" type="sibTrans" cxnId="{00377A5F-4A65-4E56-A890-1B4CC27463BA}">
      <dgm:prSet/>
      <dgm:spPr/>
      <dgm:t>
        <a:bodyPr/>
        <a:lstStyle/>
        <a:p>
          <a:endParaRPr lang="en-AU"/>
        </a:p>
      </dgm:t>
    </dgm:pt>
    <dgm:pt modelId="{5B641D4B-22B4-43E8-9111-0885ED6C73ED}" type="pres">
      <dgm:prSet presAssocID="{7306D75B-2198-40BE-A8C7-71D2F4754E27}" presName="Name0" presStyleCnt="0">
        <dgm:presLayoutVars>
          <dgm:dir/>
          <dgm:resizeHandles val="exact"/>
        </dgm:presLayoutVars>
      </dgm:prSet>
      <dgm:spPr/>
    </dgm:pt>
    <dgm:pt modelId="{3D866250-207F-45F4-9DE0-16F85BEA0CA5}" type="pres">
      <dgm:prSet presAssocID="{FB503BB8-85A4-4DDC-895D-00E8EB40B816}" presName="node" presStyleLbl="node1" presStyleIdx="0" presStyleCnt="4" custScaleX="107747">
        <dgm:presLayoutVars>
          <dgm:bulletEnabled val="1"/>
        </dgm:presLayoutVars>
      </dgm:prSet>
      <dgm:spPr/>
    </dgm:pt>
    <dgm:pt modelId="{F23C1AB7-0290-4806-9EC4-DE023C27100D}" type="pres">
      <dgm:prSet presAssocID="{27EA1333-7527-4688-AA5C-CABFCC518788}" presName="sibTrans" presStyleLbl="sibTrans2D1" presStyleIdx="0" presStyleCnt="3" custLinFactNeighborX="-25302"/>
      <dgm:spPr/>
    </dgm:pt>
    <dgm:pt modelId="{D4B5F85C-D5CB-4FE0-A7C7-3FAD7FC9DF93}" type="pres">
      <dgm:prSet presAssocID="{27EA1333-7527-4688-AA5C-CABFCC518788}" presName="connectorText" presStyleLbl="sibTrans2D1" presStyleIdx="0" presStyleCnt="3"/>
      <dgm:spPr/>
    </dgm:pt>
    <dgm:pt modelId="{EA0BFE57-AF1B-41C5-9F4F-CCA88A01C969}" type="pres">
      <dgm:prSet presAssocID="{4558754A-781F-4CCC-A3F7-2AF770FA7F00}" presName="node" presStyleLbl="node1" presStyleIdx="1" presStyleCnt="4" custScaleX="112024" custLinFactNeighborX="-3478">
        <dgm:presLayoutVars>
          <dgm:bulletEnabled val="1"/>
        </dgm:presLayoutVars>
      </dgm:prSet>
      <dgm:spPr/>
    </dgm:pt>
    <dgm:pt modelId="{2CE42B7D-FA4E-49C2-926C-1B9C9F8DB763}" type="pres">
      <dgm:prSet presAssocID="{2B6B441B-D292-46FB-825B-96D39A283516}" presName="sibTrans" presStyleLbl="sibTrans2D1" presStyleIdx="1" presStyleCnt="3"/>
      <dgm:spPr/>
    </dgm:pt>
    <dgm:pt modelId="{B28A9366-2FC8-4498-8EB8-412962FA2A55}" type="pres">
      <dgm:prSet presAssocID="{2B6B441B-D292-46FB-825B-96D39A283516}" presName="connectorText" presStyleLbl="sibTrans2D1" presStyleIdx="1" presStyleCnt="3"/>
      <dgm:spPr/>
    </dgm:pt>
    <dgm:pt modelId="{4B8E0847-A2A6-4EC4-AC21-90C2D3BDE539}" type="pres">
      <dgm:prSet presAssocID="{E9C270FC-D65B-495A-8577-2DDE98418C94}" presName="node" presStyleLbl="node1" presStyleIdx="2" presStyleCnt="4" custScaleX="120992" custLinFactNeighborX="61" custLinFactNeighborY="-446">
        <dgm:presLayoutVars>
          <dgm:bulletEnabled val="1"/>
        </dgm:presLayoutVars>
      </dgm:prSet>
      <dgm:spPr/>
    </dgm:pt>
    <dgm:pt modelId="{7C3D8A4B-225D-4D7F-B53D-91EFFCED6D92}" type="pres">
      <dgm:prSet presAssocID="{F3EBCB58-6836-49E8-AD9C-474FC2033B0F}" presName="sibTrans" presStyleLbl="sibTrans2D1" presStyleIdx="2" presStyleCnt="3" custLinFactNeighborX="9078"/>
      <dgm:spPr/>
    </dgm:pt>
    <dgm:pt modelId="{0F00A7D1-3DB1-4C01-8A2E-ADE11C85AE1E}" type="pres">
      <dgm:prSet presAssocID="{F3EBCB58-6836-49E8-AD9C-474FC2033B0F}" presName="connectorText" presStyleLbl="sibTrans2D1" presStyleIdx="2" presStyleCnt="3"/>
      <dgm:spPr/>
    </dgm:pt>
    <dgm:pt modelId="{7710BF40-11E6-416C-AD77-11F199946C30}" type="pres">
      <dgm:prSet presAssocID="{B48C9EFE-45B0-4996-8BC9-5960372E606E}" presName="node" presStyleLbl="node1" presStyleIdx="3" presStyleCnt="4" custScaleX="119029" custScaleY="98039" custLinFactNeighborX="5081" custLinFactNeighborY="214">
        <dgm:presLayoutVars>
          <dgm:bulletEnabled val="1"/>
        </dgm:presLayoutVars>
      </dgm:prSet>
      <dgm:spPr/>
    </dgm:pt>
  </dgm:ptLst>
  <dgm:cxnLst>
    <dgm:cxn modelId="{307B6410-6E91-4995-8FC1-FABC2B962D93}" type="presOf" srcId="{B48C9EFE-45B0-4996-8BC9-5960372E606E}" destId="{7710BF40-11E6-416C-AD77-11F199946C30}" srcOrd="0" destOrd="0" presId="urn:microsoft.com/office/officeart/2005/8/layout/process1"/>
    <dgm:cxn modelId="{DDCF4C11-449F-4EBC-9BC2-8CA41E7293BD}" srcId="{7306D75B-2198-40BE-A8C7-71D2F4754E27}" destId="{FB503BB8-85A4-4DDC-895D-00E8EB40B816}" srcOrd="0" destOrd="0" parTransId="{E964BF6E-C65D-4162-9767-8DA0AB49350C}" sibTransId="{27EA1333-7527-4688-AA5C-CABFCC518788}"/>
    <dgm:cxn modelId="{2B4E6816-07CE-408C-9066-BEB0CE72A036}" type="presOf" srcId="{2B6B441B-D292-46FB-825B-96D39A283516}" destId="{B28A9366-2FC8-4498-8EB8-412962FA2A55}" srcOrd="1" destOrd="0" presId="urn:microsoft.com/office/officeart/2005/8/layout/process1"/>
    <dgm:cxn modelId="{25F92021-B35C-4CDA-8AA5-204A2D17926A}" srcId="{7306D75B-2198-40BE-A8C7-71D2F4754E27}" destId="{4558754A-781F-4CCC-A3F7-2AF770FA7F00}" srcOrd="1" destOrd="0" parTransId="{F0EED34D-BC70-4FD2-B623-7B53281A64AC}" sibTransId="{2B6B441B-D292-46FB-825B-96D39A283516}"/>
    <dgm:cxn modelId="{00377A5F-4A65-4E56-A890-1B4CC27463BA}" srcId="{7306D75B-2198-40BE-A8C7-71D2F4754E27}" destId="{B48C9EFE-45B0-4996-8BC9-5960372E606E}" srcOrd="3" destOrd="0" parTransId="{B7A3513C-87BE-47C0-A69C-D8F39FAE6338}" sibTransId="{513BD04D-81BA-4C49-9BC1-E1E148DFD569}"/>
    <dgm:cxn modelId="{35163E48-D1A4-4E93-9D04-3EE87C3F66A3}" type="presOf" srcId="{F3EBCB58-6836-49E8-AD9C-474FC2033B0F}" destId="{7C3D8A4B-225D-4D7F-B53D-91EFFCED6D92}" srcOrd="0" destOrd="0" presId="urn:microsoft.com/office/officeart/2005/8/layout/process1"/>
    <dgm:cxn modelId="{BBB37449-ADF5-4E23-8B71-6949B37A6D29}" type="presOf" srcId="{2B6B441B-D292-46FB-825B-96D39A283516}" destId="{2CE42B7D-FA4E-49C2-926C-1B9C9F8DB763}" srcOrd="0" destOrd="0" presId="urn:microsoft.com/office/officeart/2005/8/layout/process1"/>
    <dgm:cxn modelId="{D1B49F6A-380F-43E3-B5D9-4059E0D77B47}" type="presOf" srcId="{27EA1333-7527-4688-AA5C-CABFCC518788}" destId="{D4B5F85C-D5CB-4FE0-A7C7-3FAD7FC9DF93}" srcOrd="1" destOrd="0" presId="urn:microsoft.com/office/officeart/2005/8/layout/process1"/>
    <dgm:cxn modelId="{A79D9082-CB81-413A-B617-5E755E662539}" srcId="{7306D75B-2198-40BE-A8C7-71D2F4754E27}" destId="{E9C270FC-D65B-495A-8577-2DDE98418C94}" srcOrd="2" destOrd="0" parTransId="{44DC5B69-43B0-4481-AE59-59F96B5EF881}" sibTransId="{F3EBCB58-6836-49E8-AD9C-474FC2033B0F}"/>
    <dgm:cxn modelId="{FC4260AA-2E2B-4BDF-BF6F-C6CAC0D7049B}" type="presOf" srcId="{FB503BB8-85A4-4DDC-895D-00E8EB40B816}" destId="{3D866250-207F-45F4-9DE0-16F85BEA0CA5}" srcOrd="0" destOrd="0" presId="urn:microsoft.com/office/officeart/2005/8/layout/process1"/>
    <dgm:cxn modelId="{7AE833C2-019B-4EE9-B2D8-DB5EED05593B}" type="presOf" srcId="{F3EBCB58-6836-49E8-AD9C-474FC2033B0F}" destId="{0F00A7D1-3DB1-4C01-8A2E-ADE11C85AE1E}" srcOrd="1" destOrd="0" presId="urn:microsoft.com/office/officeart/2005/8/layout/process1"/>
    <dgm:cxn modelId="{7FE4F6C8-6953-41B6-8D3E-8077646F6A55}" type="presOf" srcId="{4558754A-781F-4CCC-A3F7-2AF770FA7F00}" destId="{EA0BFE57-AF1B-41C5-9F4F-CCA88A01C969}" srcOrd="0" destOrd="0" presId="urn:microsoft.com/office/officeart/2005/8/layout/process1"/>
    <dgm:cxn modelId="{ED6B32CD-BD66-4C6B-BC6A-564F84ACB6B7}" type="presOf" srcId="{27EA1333-7527-4688-AA5C-CABFCC518788}" destId="{F23C1AB7-0290-4806-9EC4-DE023C27100D}" srcOrd="0" destOrd="0" presId="urn:microsoft.com/office/officeart/2005/8/layout/process1"/>
    <dgm:cxn modelId="{47591FF3-91C3-44C8-9EBF-F37D6F3EA988}" type="presOf" srcId="{7306D75B-2198-40BE-A8C7-71D2F4754E27}" destId="{5B641D4B-22B4-43E8-9111-0885ED6C73ED}" srcOrd="0" destOrd="0" presId="urn:microsoft.com/office/officeart/2005/8/layout/process1"/>
    <dgm:cxn modelId="{659AA5D4-BAAA-4C9F-AFE2-C265DD1DD093}" type="presOf" srcId="{E9C270FC-D65B-495A-8577-2DDE98418C94}" destId="{4B8E0847-A2A6-4EC4-AC21-90C2D3BDE539}" srcOrd="0" destOrd="0" presId="urn:microsoft.com/office/officeart/2005/8/layout/process1"/>
    <dgm:cxn modelId="{555F7E53-B934-4CD1-90E2-B20D9599D611}" type="presParOf" srcId="{5B641D4B-22B4-43E8-9111-0885ED6C73ED}" destId="{3D866250-207F-45F4-9DE0-16F85BEA0CA5}" srcOrd="0" destOrd="0" presId="urn:microsoft.com/office/officeart/2005/8/layout/process1"/>
    <dgm:cxn modelId="{62961723-EB1B-4CD8-B4B5-C060CAA6729A}" type="presParOf" srcId="{5B641D4B-22B4-43E8-9111-0885ED6C73ED}" destId="{F23C1AB7-0290-4806-9EC4-DE023C27100D}" srcOrd="1" destOrd="0" presId="urn:microsoft.com/office/officeart/2005/8/layout/process1"/>
    <dgm:cxn modelId="{3B80D8FD-CBF6-4CDB-B45F-AFAA6495BF77}" type="presParOf" srcId="{F23C1AB7-0290-4806-9EC4-DE023C27100D}" destId="{D4B5F85C-D5CB-4FE0-A7C7-3FAD7FC9DF93}" srcOrd="0" destOrd="0" presId="urn:microsoft.com/office/officeart/2005/8/layout/process1"/>
    <dgm:cxn modelId="{8F63018C-659C-46F6-A060-0B79B24FD346}" type="presParOf" srcId="{5B641D4B-22B4-43E8-9111-0885ED6C73ED}" destId="{EA0BFE57-AF1B-41C5-9F4F-CCA88A01C969}" srcOrd="2" destOrd="0" presId="urn:microsoft.com/office/officeart/2005/8/layout/process1"/>
    <dgm:cxn modelId="{1FFE70E5-55B1-4ADA-9B9F-B111BCF7249A}" type="presParOf" srcId="{5B641D4B-22B4-43E8-9111-0885ED6C73ED}" destId="{2CE42B7D-FA4E-49C2-926C-1B9C9F8DB763}" srcOrd="3" destOrd="0" presId="urn:microsoft.com/office/officeart/2005/8/layout/process1"/>
    <dgm:cxn modelId="{DF8E8B36-1A6A-4163-8B6F-C48F95A9BE9D}" type="presParOf" srcId="{2CE42B7D-FA4E-49C2-926C-1B9C9F8DB763}" destId="{B28A9366-2FC8-4498-8EB8-412962FA2A55}" srcOrd="0" destOrd="0" presId="urn:microsoft.com/office/officeart/2005/8/layout/process1"/>
    <dgm:cxn modelId="{584CD81F-FA1C-4D89-9226-BAEA953C5EDF}" type="presParOf" srcId="{5B641D4B-22B4-43E8-9111-0885ED6C73ED}" destId="{4B8E0847-A2A6-4EC4-AC21-90C2D3BDE539}" srcOrd="4" destOrd="0" presId="urn:microsoft.com/office/officeart/2005/8/layout/process1"/>
    <dgm:cxn modelId="{F1C4D979-D5EA-4EF0-B72A-84966EC591D3}" type="presParOf" srcId="{5B641D4B-22B4-43E8-9111-0885ED6C73ED}" destId="{7C3D8A4B-225D-4D7F-B53D-91EFFCED6D92}" srcOrd="5" destOrd="0" presId="urn:microsoft.com/office/officeart/2005/8/layout/process1"/>
    <dgm:cxn modelId="{D0BBBA4D-53AC-4F9D-8D0A-4B49FCAC4456}" type="presParOf" srcId="{7C3D8A4B-225D-4D7F-B53D-91EFFCED6D92}" destId="{0F00A7D1-3DB1-4C01-8A2E-ADE11C85AE1E}" srcOrd="0" destOrd="0" presId="urn:microsoft.com/office/officeart/2005/8/layout/process1"/>
    <dgm:cxn modelId="{6BFBBBDD-5369-473F-BD28-BCD5503DFF1E}" type="presParOf" srcId="{5B641D4B-22B4-43E8-9111-0885ED6C73ED}" destId="{7710BF40-11E6-416C-AD77-11F199946C30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866250-207F-45F4-9DE0-16F85BEA0CA5}">
      <dsp:nvSpPr>
        <dsp:cNvPr id="0" name=""/>
        <dsp:cNvSpPr/>
      </dsp:nvSpPr>
      <dsp:spPr>
        <a:xfrm>
          <a:off x="6874" y="1983198"/>
          <a:ext cx="1567510" cy="25863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b="1" kern="1200" dirty="0"/>
            <a:t>Project Launch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 dirty="0"/>
            <a:t>Site investigations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 dirty="0"/>
            <a:t>Stage 1 Engagement </a:t>
          </a:r>
        </a:p>
      </dsp:txBody>
      <dsp:txXfrm>
        <a:off x="52785" y="2029109"/>
        <a:ext cx="1475688" cy="2494509"/>
      </dsp:txXfrm>
    </dsp:sp>
    <dsp:sp modelId="{F23C1AB7-0290-4806-9EC4-DE023C27100D}">
      <dsp:nvSpPr>
        <dsp:cNvPr id="0" name=""/>
        <dsp:cNvSpPr/>
      </dsp:nvSpPr>
      <dsp:spPr>
        <a:xfrm>
          <a:off x="1639483" y="3095968"/>
          <a:ext cx="297692" cy="3607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500" kern="1200"/>
        </a:p>
      </dsp:txBody>
      <dsp:txXfrm>
        <a:off x="1639483" y="3168126"/>
        <a:ext cx="208384" cy="216475"/>
      </dsp:txXfrm>
    </dsp:sp>
    <dsp:sp modelId="{EA0BFE57-AF1B-41C5-9F4F-CCA88A01C969}">
      <dsp:nvSpPr>
        <dsp:cNvPr id="0" name=""/>
        <dsp:cNvSpPr/>
      </dsp:nvSpPr>
      <dsp:spPr>
        <a:xfrm>
          <a:off x="2136068" y="1983198"/>
          <a:ext cx="1629732" cy="25863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b="1" kern="1200" dirty="0"/>
            <a:t>Concept Design </a:t>
          </a:r>
          <a:r>
            <a:rPr lang="en-AU" sz="1700" kern="1200" dirty="0"/>
            <a:t>Opportunities Plan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 dirty="0"/>
            <a:t>Preliminary costings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 dirty="0"/>
            <a:t>Stage 2 Engagement </a:t>
          </a:r>
        </a:p>
      </dsp:txBody>
      <dsp:txXfrm>
        <a:off x="2183801" y="2030931"/>
        <a:ext cx="1534266" cy="2490865"/>
      </dsp:txXfrm>
    </dsp:sp>
    <dsp:sp modelId="{2CE42B7D-FA4E-49C2-926C-1B9C9F8DB763}">
      <dsp:nvSpPr>
        <dsp:cNvPr id="0" name=""/>
        <dsp:cNvSpPr/>
      </dsp:nvSpPr>
      <dsp:spPr>
        <a:xfrm rot="21582740">
          <a:off x="3916427" y="3090318"/>
          <a:ext cx="319337" cy="3607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500" kern="1200"/>
        </a:p>
      </dsp:txBody>
      <dsp:txXfrm>
        <a:off x="3916428" y="3162716"/>
        <a:ext cx="223536" cy="216475"/>
      </dsp:txXfrm>
    </dsp:sp>
    <dsp:sp modelId="{4B8E0847-A2A6-4EC4-AC21-90C2D3BDE539}">
      <dsp:nvSpPr>
        <dsp:cNvPr id="0" name=""/>
        <dsp:cNvSpPr/>
      </dsp:nvSpPr>
      <dsp:spPr>
        <a:xfrm>
          <a:off x="4368317" y="1971663"/>
          <a:ext cx="1760199" cy="25863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b="1" kern="1200" dirty="0"/>
            <a:t>Design Development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0" kern="1200" dirty="0"/>
            <a:t>Final </a:t>
          </a:r>
          <a:r>
            <a:rPr lang="en-AU" sz="1700" b="0" kern="1200" dirty="0"/>
            <a:t>Improvements Plan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b="0" kern="1200" dirty="0"/>
            <a:t>Final costings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b="0" kern="1200" dirty="0"/>
            <a:t>Stage 3 Engagement </a:t>
          </a:r>
        </a:p>
      </dsp:txBody>
      <dsp:txXfrm>
        <a:off x="4419871" y="2023217"/>
        <a:ext cx="1657091" cy="2483223"/>
      </dsp:txXfrm>
    </dsp:sp>
    <dsp:sp modelId="{7C3D8A4B-225D-4D7F-B53D-91EFFCED6D92}">
      <dsp:nvSpPr>
        <dsp:cNvPr id="0" name=""/>
        <dsp:cNvSpPr/>
      </dsp:nvSpPr>
      <dsp:spPr>
        <a:xfrm rot="25138">
          <a:off x="6303935" y="3093084"/>
          <a:ext cx="311882" cy="3607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500" kern="1200"/>
        </a:p>
      </dsp:txBody>
      <dsp:txXfrm>
        <a:off x="6303936" y="3164900"/>
        <a:ext cx="218317" cy="216475"/>
      </dsp:txXfrm>
    </dsp:sp>
    <dsp:sp modelId="{7710BF40-11E6-416C-AD77-11F199946C30}">
      <dsp:nvSpPr>
        <dsp:cNvPr id="0" name=""/>
        <dsp:cNvSpPr/>
      </dsp:nvSpPr>
      <dsp:spPr>
        <a:xfrm>
          <a:off x="6716958" y="2014091"/>
          <a:ext cx="1731641" cy="2535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b="1" kern="1200" dirty="0"/>
            <a:t>Construction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b="1" kern="1200" dirty="0"/>
            <a:t>+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b="1" kern="1200" dirty="0"/>
            <a:t>Activation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b="0" kern="1200" dirty="0"/>
            <a:t>Stage 4 Engagement </a:t>
          </a:r>
        </a:p>
      </dsp:txBody>
      <dsp:txXfrm>
        <a:off x="6767676" y="2064809"/>
        <a:ext cx="1630205" cy="24341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69C0E57-68AE-4C65-B18F-6B2C304BC6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" y="2"/>
            <a:ext cx="3076142" cy="513284"/>
          </a:xfrm>
          <a:prstGeom prst="rect">
            <a:avLst/>
          </a:prstGeom>
        </p:spPr>
        <p:txBody>
          <a:bodyPr vert="horz" lIns="94655" tIns="47328" rIns="94655" bIns="47328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831D25-6AE6-494F-9E15-5A463B0A1C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505" y="2"/>
            <a:ext cx="3076142" cy="513284"/>
          </a:xfrm>
          <a:prstGeom prst="rect">
            <a:avLst/>
          </a:prstGeom>
        </p:spPr>
        <p:txBody>
          <a:bodyPr vert="horz" lIns="94655" tIns="47328" rIns="94655" bIns="47328" rtlCol="0"/>
          <a:lstStyle>
            <a:lvl1pPr algn="r">
              <a:defRPr sz="1200"/>
            </a:lvl1pPr>
          </a:lstStyle>
          <a:p>
            <a:fld id="{E8DE308F-20AC-4A64-9782-C984F06F3C3A}" type="datetimeFigureOut">
              <a:rPr lang="en-AU" smtClean="0"/>
              <a:t>18/11/2021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A7D72C-E336-4D8B-AB2B-8A1F396F59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" y="9721332"/>
            <a:ext cx="3076142" cy="513284"/>
          </a:xfrm>
          <a:prstGeom prst="rect">
            <a:avLst/>
          </a:prstGeom>
        </p:spPr>
        <p:txBody>
          <a:bodyPr vert="horz" lIns="94655" tIns="47328" rIns="94655" bIns="47328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350600-41C7-4D3F-9591-CD60C4B0CB9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505" y="9721332"/>
            <a:ext cx="3076142" cy="513284"/>
          </a:xfrm>
          <a:prstGeom prst="rect">
            <a:avLst/>
          </a:prstGeom>
        </p:spPr>
        <p:txBody>
          <a:bodyPr vert="horz" lIns="94655" tIns="47328" rIns="94655" bIns="47328" rtlCol="0" anchor="b"/>
          <a:lstStyle>
            <a:lvl1pPr algn="r">
              <a:defRPr sz="1200"/>
            </a:lvl1pPr>
          </a:lstStyle>
          <a:p>
            <a:fld id="{2E7AF673-2B3A-4E98-8747-EE91E55D3A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59992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3076142" cy="511649"/>
          </a:xfrm>
          <a:prstGeom prst="rect">
            <a:avLst/>
          </a:prstGeom>
        </p:spPr>
        <p:txBody>
          <a:bodyPr vert="horz" lIns="94648" tIns="47324" rIns="94648" bIns="4732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505" y="1"/>
            <a:ext cx="3076142" cy="511649"/>
          </a:xfrm>
          <a:prstGeom prst="rect">
            <a:avLst/>
          </a:prstGeom>
        </p:spPr>
        <p:txBody>
          <a:bodyPr vert="horz" lIns="94648" tIns="47324" rIns="94648" bIns="4732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5ED3908-C657-4A74-A1BD-0E2E357AEEAC}" type="datetimeFigureOut">
              <a:rPr lang="en-AU"/>
              <a:pPr>
                <a:defRPr/>
              </a:pPr>
              <a:t>18/11/2021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3338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48" tIns="47324" rIns="94648" bIns="47324" rtlCol="0" anchor="ctr"/>
          <a:lstStyle/>
          <a:p>
            <a:pPr lvl="0"/>
            <a:endParaRPr lang="en-AU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64" y="4861483"/>
            <a:ext cx="5678778" cy="4604841"/>
          </a:xfrm>
          <a:prstGeom prst="rect">
            <a:avLst/>
          </a:prstGeom>
        </p:spPr>
        <p:txBody>
          <a:bodyPr vert="horz" lIns="94648" tIns="47324" rIns="94648" bIns="47324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721330"/>
            <a:ext cx="3076142" cy="511648"/>
          </a:xfrm>
          <a:prstGeom prst="rect">
            <a:avLst/>
          </a:prstGeom>
        </p:spPr>
        <p:txBody>
          <a:bodyPr vert="horz" lIns="94648" tIns="47324" rIns="94648" bIns="4732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505" y="9721330"/>
            <a:ext cx="3076142" cy="511648"/>
          </a:xfrm>
          <a:prstGeom prst="rect">
            <a:avLst/>
          </a:prstGeom>
        </p:spPr>
        <p:txBody>
          <a:bodyPr vert="horz" wrap="square" lIns="94648" tIns="47324" rIns="94648" bIns="473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5ED6118-6920-46D9-B6A5-B8E10935A8A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ED6118-6920-46D9-B6A5-B8E10935A8AF}" type="slidenum">
              <a:rPr lang="en-AU" altLang="en-US" smtClean="0"/>
              <a:pPr>
                <a:defRPr/>
              </a:pPr>
              <a:t>1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27022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ED6118-6920-46D9-B6A5-B8E10935A8AF}" type="slidenum">
              <a:rPr lang="en-AU" altLang="en-US" smtClean="0"/>
              <a:pPr>
                <a:defRPr/>
              </a:pPr>
              <a:t>10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34771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ED6118-6920-46D9-B6A5-B8E10935A8AF}" type="slidenum">
              <a:rPr lang="en-AU" altLang="en-US" smtClean="0"/>
              <a:pPr>
                <a:defRPr/>
              </a:pPr>
              <a:t>11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60256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ED6118-6920-46D9-B6A5-B8E10935A8AF}" type="slidenum">
              <a:rPr lang="en-AU" altLang="en-US" smtClean="0"/>
              <a:pPr>
                <a:defRPr/>
              </a:pPr>
              <a:t>12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73732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ED6118-6920-46D9-B6A5-B8E10935A8AF}" type="slidenum">
              <a:rPr lang="en-AU" altLang="en-US" smtClean="0"/>
              <a:pPr>
                <a:defRPr/>
              </a:pPr>
              <a:t>13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22685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ED6118-6920-46D9-B6A5-B8E10935A8AF}" type="slidenum">
              <a:rPr lang="en-AU" altLang="en-US" smtClean="0"/>
              <a:pPr>
                <a:defRPr/>
              </a:pPr>
              <a:t>14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727851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ED6118-6920-46D9-B6A5-B8E10935A8AF}" type="slidenum">
              <a:rPr lang="en-AU" altLang="en-US" smtClean="0"/>
              <a:pPr>
                <a:defRPr/>
              </a:pPr>
              <a:t>15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778370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ED6118-6920-46D9-B6A5-B8E10935A8AF}" type="slidenum">
              <a:rPr lang="en-AU" altLang="en-US" smtClean="0"/>
              <a:pPr>
                <a:defRPr/>
              </a:pPr>
              <a:t>16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976850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ED6118-6920-46D9-B6A5-B8E10935A8AF}" type="slidenum">
              <a:rPr lang="en-AU" altLang="en-US" smtClean="0"/>
              <a:pPr>
                <a:defRPr/>
              </a:pPr>
              <a:t>17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704706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ED6118-6920-46D9-B6A5-B8E10935A8AF}" type="slidenum">
              <a:rPr lang="en-AU" altLang="en-US" smtClean="0"/>
              <a:pPr>
                <a:defRPr/>
              </a:pPr>
              <a:t>18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724739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ED6118-6920-46D9-B6A5-B8E10935A8AF}" type="slidenum">
              <a:rPr lang="en-AU" altLang="en-US" smtClean="0"/>
              <a:pPr>
                <a:defRPr/>
              </a:pPr>
              <a:t>19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68349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99C0631-B38A-4772-828C-8BDD080A45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ED6118-6920-46D9-B6A5-B8E10935A8AF}" type="slidenum">
              <a:rPr lang="en-AU" altLang="en-US" smtClean="0"/>
              <a:pPr>
                <a:defRPr/>
              </a:pPr>
              <a:t>20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859533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ED6118-6920-46D9-B6A5-B8E10935A8AF}" type="slidenum">
              <a:rPr lang="en-AU" altLang="en-US" smtClean="0"/>
              <a:pPr>
                <a:defRPr/>
              </a:pPr>
              <a:t>21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984174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ED6118-6920-46D9-B6A5-B8E10935A8AF}" type="slidenum">
              <a:rPr lang="en-AU" altLang="en-US" smtClean="0"/>
              <a:pPr>
                <a:defRPr/>
              </a:pPr>
              <a:t>22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002386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ED6118-6920-46D9-B6A5-B8E10935A8AF}" type="slidenum">
              <a:rPr lang="en-AU" altLang="en-US" smtClean="0"/>
              <a:pPr>
                <a:defRPr/>
              </a:pPr>
              <a:t>23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661272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ED6118-6920-46D9-B6A5-B8E10935A8AF}" type="slidenum">
              <a:rPr lang="en-AU" altLang="en-US" smtClean="0"/>
              <a:pPr>
                <a:defRPr/>
              </a:pPr>
              <a:t>24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972258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6A12EA1-011F-4378-B9C7-5AABABD029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58703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A23C3A8-08FF-46E0-94B8-CCC0D80559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A23C3A8-08FF-46E0-94B8-CCC0D80559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09664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ED6118-6920-46D9-B6A5-B8E10935A8AF}" type="slidenum">
              <a:rPr lang="en-AU" altLang="en-US" smtClean="0"/>
              <a:pPr>
                <a:defRPr/>
              </a:pPr>
              <a:t>6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29172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ED6118-6920-46D9-B6A5-B8E10935A8AF}" type="slidenum">
              <a:rPr lang="en-AU" altLang="en-US" smtClean="0"/>
              <a:pPr>
                <a:defRPr/>
              </a:pPr>
              <a:t>7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36551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ED6118-6920-46D9-B6A5-B8E10935A8AF}" type="slidenum">
              <a:rPr lang="en-AU" altLang="en-US" smtClean="0"/>
              <a:pPr>
                <a:defRPr/>
              </a:pPr>
              <a:t>8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62007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ED6118-6920-46D9-B6A5-B8E10935A8AF}" type="slidenum">
              <a:rPr lang="en-AU" altLang="en-US" smtClean="0"/>
              <a:pPr>
                <a:defRPr/>
              </a:pPr>
              <a:t>9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65745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(To Edit, Edit Master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267744" y="1214175"/>
            <a:ext cx="6767512" cy="504056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898210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3528" y="260649"/>
            <a:ext cx="8640960" cy="720080"/>
          </a:xfrm>
        </p:spPr>
        <p:txBody>
          <a:bodyPr/>
          <a:lstStyle>
            <a:lvl1pPr>
              <a:defRPr sz="3200" b="1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A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2A2D2C-9896-4DA4-82E0-6BF49A3611F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3528" y="980728"/>
            <a:ext cx="8640960" cy="518457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 Narrow" panose="020B0606020202030204" pitchFamily="34" charset="0"/>
              </a:defRPr>
            </a:lvl1pPr>
            <a:lvl2pPr marL="541338" indent="-274638">
              <a:defRPr sz="2200">
                <a:latin typeface="Arial Narrow" panose="020B0606020202030204" pitchFamily="34" charset="0"/>
              </a:defRPr>
            </a:lvl2pPr>
            <a:lvl3pPr marL="808038" indent="-266700">
              <a:defRPr>
                <a:latin typeface="Arial Narrow" panose="020B0606020202030204" pitchFamily="34" charset="0"/>
              </a:defRPr>
            </a:lvl3pPr>
            <a:lvl4pPr marL="1074738" indent="-266700">
              <a:defRPr>
                <a:latin typeface="Arial Narrow" panose="020B0606020202030204" pitchFamily="34" charset="0"/>
              </a:defRPr>
            </a:lvl4pPr>
            <a:lvl5pPr marL="1339850" indent="-265113"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77429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6573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2A2D2C-9896-4DA4-82E0-6BF49A3611F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00563" y="4724400"/>
            <a:ext cx="914400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6137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ree, outdoor, ground, park&#10;&#10;Description automatically generated">
            <a:extLst>
              <a:ext uri="{FF2B5EF4-FFF2-40B4-BE49-F238E27FC236}">
                <a16:creationId xmlns:a16="http://schemas.microsoft.com/office/drawing/2014/main" id="{6047DA31-5709-4F72-8EA0-D7F9ECE66A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91" y="7886"/>
            <a:ext cx="9135741" cy="6555731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18132" y="0"/>
            <a:ext cx="9144000" cy="6858000"/>
            <a:chOff x="0" y="0"/>
            <a:chExt cx="9144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7" name="Rectangle 2"/>
            <p:cNvSpPr txBox="1">
              <a:spLocks noChangeArrowheads="1"/>
            </p:cNvSpPr>
            <p:nvPr userDrawn="1"/>
          </p:nvSpPr>
          <p:spPr bwMode="auto">
            <a:xfrm>
              <a:off x="107504" y="6573081"/>
              <a:ext cx="5616624" cy="240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STRATEGY AND DELIVERY TEAM 2018</a:t>
              </a:r>
            </a:p>
          </p:txBody>
        </p:sp>
      </p:grpSp>
      <p:sp>
        <p:nvSpPr>
          <p:cNvPr id="3" name="Rectangle 2"/>
          <p:cNvSpPr/>
          <p:nvPr userDrawn="1"/>
        </p:nvSpPr>
        <p:spPr bwMode="auto">
          <a:xfrm>
            <a:off x="6380099" y="6393061"/>
            <a:ext cx="2666851" cy="360040"/>
          </a:xfrm>
          <a:prstGeom prst="rect">
            <a:avLst/>
          </a:prstGeom>
          <a:solidFill>
            <a:srgbClr val="9D9D9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64" charset="-128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6382654" y="6342248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solidFill>
                  <a:schemeClr val="tx1"/>
                </a:solidFill>
                <a:latin typeface="Arial Narrow" panose="020B0606020202030204" pitchFamily="34" charset="0"/>
              </a:rPr>
              <a:t>DESIGN BRISBANE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107504" y="6573080"/>
            <a:ext cx="2808312" cy="230833"/>
          </a:xfrm>
          <a:prstGeom prst="rect">
            <a:avLst/>
          </a:prstGeom>
          <a:solidFill>
            <a:srgbClr val="B2B2B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64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 userDrawn="1"/>
        </p:nvSpPr>
        <p:spPr bwMode="auto">
          <a:xfrm>
            <a:off x="107504" y="6573081"/>
            <a:ext cx="5904656" cy="24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Placemaking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004C8F"/>
          </a:solidFill>
          <a:latin typeface="+mj-lt"/>
          <a:ea typeface="+mj-ea"/>
          <a:cs typeface="ヒラギノ角ゴ Pro W3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004C8F"/>
          </a:solidFill>
          <a:latin typeface="Arial" charset="0"/>
          <a:ea typeface="ヒラギノ角ゴ Pro W3" pitchFamily="-64" charset="-128"/>
          <a:cs typeface="ヒラギノ角ゴ Pro W3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004C8F"/>
          </a:solidFill>
          <a:latin typeface="Arial" charset="0"/>
          <a:ea typeface="ヒラギノ角ゴ Pro W3" pitchFamily="-64" charset="-128"/>
          <a:cs typeface="ヒラギノ角ゴ Pro W3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004C8F"/>
          </a:solidFill>
          <a:latin typeface="Arial" charset="0"/>
          <a:ea typeface="ヒラギノ角ゴ Pro W3" pitchFamily="-64" charset="-128"/>
          <a:cs typeface="ヒラギノ角ゴ Pro W3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004C8F"/>
          </a:solidFill>
          <a:latin typeface="Arial" charset="0"/>
          <a:ea typeface="ヒラギノ角ゴ Pro W3" pitchFamily="-64" charset="-128"/>
          <a:cs typeface="ヒラギノ角ゴ Pro W3"/>
        </a:defRPr>
      </a:lvl5pPr>
      <a:lvl6pPr marL="457200" algn="r" rtl="0" fontAlgn="base">
        <a:spcBef>
          <a:spcPct val="0"/>
        </a:spcBef>
        <a:spcAft>
          <a:spcPct val="0"/>
        </a:spcAft>
        <a:defRPr sz="2800">
          <a:solidFill>
            <a:srgbClr val="004C8F"/>
          </a:solidFill>
          <a:latin typeface="Arial" charset="0"/>
          <a:ea typeface="ヒラギノ角ゴ Pro W3" pitchFamily="-64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2800">
          <a:solidFill>
            <a:srgbClr val="004C8F"/>
          </a:solidFill>
          <a:latin typeface="Arial" charset="0"/>
          <a:ea typeface="ヒラギノ角ゴ Pro W3" pitchFamily="-64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2800">
          <a:solidFill>
            <a:srgbClr val="004C8F"/>
          </a:solidFill>
          <a:latin typeface="Arial" charset="0"/>
          <a:ea typeface="ヒラギノ角ゴ Pro W3" pitchFamily="-64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2800">
          <a:solidFill>
            <a:srgbClr val="004C8F"/>
          </a:solidFill>
          <a:latin typeface="Arial" charset="0"/>
          <a:ea typeface="ヒラギノ角ゴ Pro W3" pitchFamily="-6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2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2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2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2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ea typeface="+mn-ea"/>
          <a:cs typeface="ヒラギノ角ゴ Pro W3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91A6EB-C20E-42F8-8FF8-EC01445B4C0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0B02A33-466B-473B-8C6D-B8296A0CCD69}"/>
                </a:ext>
              </a:extLst>
            </p:cNvPr>
            <p:cNvSpPr txBox="1"/>
            <p:nvPr userDrawn="1"/>
          </p:nvSpPr>
          <p:spPr>
            <a:xfrm>
              <a:off x="179512" y="4869160"/>
              <a:ext cx="5760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</a:rPr>
                <a:t>PLACE</a:t>
              </a:r>
              <a:r>
                <a:rPr lang="en-AU" b="1" baseline="0" dirty="0">
                  <a:solidFill>
                    <a:schemeClr val="bg1"/>
                  </a:solidFill>
                </a:rPr>
                <a:t> MAKING </a:t>
              </a:r>
              <a:r>
                <a:rPr lang="en-AU" b="1" dirty="0">
                  <a:solidFill>
                    <a:schemeClr val="bg1"/>
                  </a:solidFill>
                </a:rPr>
                <a:t>2018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4" name="Rectangle 2"/>
            <p:cNvSpPr txBox="1">
              <a:spLocks noChangeArrowheads="1"/>
            </p:cNvSpPr>
            <p:nvPr userDrawn="1"/>
          </p:nvSpPr>
          <p:spPr bwMode="auto">
            <a:xfrm>
              <a:off x="107504" y="6573081"/>
              <a:ext cx="5904656" cy="240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Placemaking</a:t>
              </a:r>
            </a:p>
          </p:txBody>
        </p:sp>
        <p:sp>
          <p:nvSpPr>
            <p:cNvPr id="8" name="TextBox 7"/>
            <p:cNvSpPr txBox="1"/>
            <p:nvPr userDrawn="1"/>
          </p:nvSpPr>
          <p:spPr>
            <a:xfrm>
              <a:off x="6382654" y="6342248"/>
              <a:ext cx="2664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DESIGN BRISBANE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8002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691680" y="1196752"/>
            <a:ext cx="7343576" cy="1152128"/>
          </a:xfrm>
        </p:spPr>
        <p:txBody>
          <a:bodyPr/>
          <a:lstStyle/>
          <a:p>
            <a:r>
              <a:rPr lang="en-AU" sz="2200" dirty="0"/>
              <a:t>City Planning and Suburban Renewal Committee Presentation</a:t>
            </a:r>
            <a:r>
              <a:rPr lang="en-AU" sz="2000" dirty="0"/>
              <a:t>  </a:t>
            </a:r>
          </a:p>
          <a:p>
            <a:r>
              <a:rPr lang="en-AU" sz="2000" b="0" dirty="0"/>
              <a:t>Manly Harbour Village Precinct Project </a:t>
            </a:r>
          </a:p>
          <a:p>
            <a:r>
              <a:rPr lang="en-AU" sz="1600" b="0" dirty="0"/>
              <a:t>November 2021</a:t>
            </a:r>
          </a:p>
          <a:p>
            <a:r>
              <a:rPr lang="en-AU" sz="1800" b="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6991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1166A57-B6E1-4019-B0EA-598923084401}"/>
              </a:ext>
            </a:extLst>
          </p:cNvPr>
          <p:cNvSpPr txBox="1"/>
          <p:nvPr/>
        </p:nvSpPr>
        <p:spPr>
          <a:xfrm>
            <a:off x="311534" y="2971817"/>
            <a:ext cx="24245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chemeClr val="bg1"/>
                </a:solidFill>
              </a:rPr>
              <a:t>Before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C91015-A199-4855-B827-65EF1FCE77CE}"/>
              </a:ext>
            </a:extLst>
          </p:cNvPr>
          <p:cNvSpPr txBox="1"/>
          <p:nvPr/>
        </p:nvSpPr>
        <p:spPr>
          <a:xfrm>
            <a:off x="310222" y="5930617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chemeClr val="bg1"/>
                </a:solidFill>
              </a:rPr>
              <a:t>After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1B2B0FB-060D-4C65-8A6F-85D9E78B9389}"/>
              </a:ext>
            </a:extLst>
          </p:cNvPr>
          <p:cNvSpPr txBox="1">
            <a:spLocks/>
          </p:cNvSpPr>
          <p:nvPr/>
        </p:nvSpPr>
        <p:spPr>
          <a:xfrm>
            <a:off x="310222" y="124733"/>
            <a:ext cx="9277402" cy="72008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AU" sz="2800" dirty="0">
                <a:solidFill>
                  <a:schemeClr val="accent5"/>
                </a:solidFill>
              </a:rPr>
              <a:t>Manly Harbour Village Precinct – Before VPP Delivery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B14219-CB6C-446E-8112-2D208C4329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8" y="610396"/>
            <a:ext cx="8451187" cy="56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70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1166A57-B6E1-4019-B0EA-598923084401}"/>
              </a:ext>
            </a:extLst>
          </p:cNvPr>
          <p:cNvSpPr txBox="1"/>
          <p:nvPr/>
        </p:nvSpPr>
        <p:spPr>
          <a:xfrm>
            <a:off x="311534" y="2971817"/>
            <a:ext cx="24245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chemeClr val="bg1"/>
                </a:solidFill>
              </a:rPr>
              <a:t>Before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C91015-A199-4855-B827-65EF1FCE77CE}"/>
              </a:ext>
            </a:extLst>
          </p:cNvPr>
          <p:cNvSpPr txBox="1"/>
          <p:nvPr/>
        </p:nvSpPr>
        <p:spPr>
          <a:xfrm>
            <a:off x="310222" y="5930617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chemeClr val="bg1"/>
                </a:solidFill>
              </a:rPr>
              <a:t>After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1B2B0FB-060D-4C65-8A6F-85D9E78B9389}"/>
              </a:ext>
            </a:extLst>
          </p:cNvPr>
          <p:cNvSpPr txBox="1">
            <a:spLocks/>
          </p:cNvSpPr>
          <p:nvPr/>
        </p:nvSpPr>
        <p:spPr>
          <a:xfrm>
            <a:off x="310222" y="124733"/>
            <a:ext cx="9277402" cy="72008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AU" sz="2800" dirty="0">
                <a:solidFill>
                  <a:schemeClr val="accent5"/>
                </a:solidFill>
              </a:rPr>
              <a:t>Manly Harbour Village Precinct – New Foreshore Plaza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DED86D-0029-4E93-BAEA-5F3C30E02BAB}"/>
              </a:ext>
            </a:extLst>
          </p:cNvPr>
          <p:cNvSpPr txBox="1"/>
          <p:nvPr/>
        </p:nvSpPr>
        <p:spPr>
          <a:xfrm>
            <a:off x="827584" y="587727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rgbClr val="FFFFFF"/>
                </a:solidFill>
              </a:rPr>
              <a:t>Before</a:t>
            </a:r>
          </a:p>
        </p:txBody>
      </p:sp>
      <p:pic>
        <p:nvPicPr>
          <p:cNvPr id="8" name="Picture 7" descr="A picture containing outdoor, tree, sky, plant&#10;&#10;Description automatically generated">
            <a:extLst>
              <a:ext uri="{FF2B5EF4-FFF2-40B4-BE49-F238E27FC236}">
                <a16:creationId xmlns:a16="http://schemas.microsoft.com/office/drawing/2014/main" id="{D6FD024A-F184-4A86-85D0-6D4482E09C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54" y="716923"/>
            <a:ext cx="8244408" cy="54962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1403CA-EC81-4B04-8F9B-50010D744A55}"/>
              </a:ext>
            </a:extLst>
          </p:cNvPr>
          <p:cNvSpPr txBox="1"/>
          <p:nvPr/>
        </p:nvSpPr>
        <p:spPr>
          <a:xfrm>
            <a:off x="611560" y="573325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rgbClr val="FFFFFF"/>
                </a:solidFill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2102200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1166A57-B6E1-4019-B0EA-598923084401}"/>
              </a:ext>
            </a:extLst>
          </p:cNvPr>
          <p:cNvSpPr txBox="1"/>
          <p:nvPr/>
        </p:nvSpPr>
        <p:spPr>
          <a:xfrm>
            <a:off x="311534" y="2971817"/>
            <a:ext cx="24245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chemeClr val="bg1"/>
                </a:solidFill>
              </a:rPr>
              <a:t>Before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C91015-A199-4855-B827-65EF1FCE77CE}"/>
              </a:ext>
            </a:extLst>
          </p:cNvPr>
          <p:cNvSpPr txBox="1"/>
          <p:nvPr/>
        </p:nvSpPr>
        <p:spPr>
          <a:xfrm>
            <a:off x="310222" y="5930617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chemeClr val="bg1"/>
                </a:solidFill>
              </a:rPr>
              <a:t>After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1B2B0FB-060D-4C65-8A6F-85D9E78B9389}"/>
              </a:ext>
            </a:extLst>
          </p:cNvPr>
          <p:cNvSpPr txBox="1">
            <a:spLocks/>
          </p:cNvSpPr>
          <p:nvPr/>
        </p:nvSpPr>
        <p:spPr>
          <a:xfrm>
            <a:off x="310222" y="124733"/>
            <a:ext cx="9277402" cy="72008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AU" sz="2800" dirty="0">
                <a:solidFill>
                  <a:schemeClr val="accent5"/>
                </a:solidFill>
              </a:rPr>
              <a:t>Manly Harbour Village Precinct – Before VPP Delivery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DED86D-0029-4E93-BAEA-5F3C30E02BAB}"/>
              </a:ext>
            </a:extLst>
          </p:cNvPr>
          <p:cNvSpPr txBox="1"/>
          <p:nvPr/>
        </p:nvSpPr>
        <p:spPr>
          <a:xfrm>
            <a:off x="827584" y="587727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rgbClr val="FFFFFF"/>
                </a:solidFill>
              </a:rPr>
              <a:t>Before</a:t>
            </a:r>
          </a:p>
        </p:txBody>
      </p:sp>
      <p:pic>
        <p:nvPicPr>
          <p:cNvPr id="3" name="Picture 2" descr="A picture containing outdoor, sky, tree, grass&#10;&#10;Description automatically generated">
            <a:extLst>
              <a:ext uri="{FF2B5EF4-FFF2-40B4-BE49-F238E27FC236}">
                <a16:creationId xmlns:a16="http://schemas.microsoft.com/office/drawing/2014/main" id="{497102B2-1E66-49F6-952B-54C08085F2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22" y="844813"/>
            <a:ext cx="8698816" cy="53921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D8E6D2-7B73-4A7A-A767-589510012EB2}"/>
              </a:ext>
            </a:extLst>
          </p:cNvPr>
          <p:cNvSpPr txBox="1"/>
          <p:nvPr/>
        </p:nvSpPr>
        <p:spPr>
          <a:xfrm>
            <a:off x="395536" y="580526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rgbClr val="FFFFFF"/>
                </a:solidFill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3218338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1166A57-B6E1-4019-B0EA-598923084401}"/>
              </a:ext>
            </a:extLst>
          </p:cNvPr>
          <p:cNvSpPr txBox="1"/>
          <p:nvPr/>
        </p:nvSpPr>
        <p:spPr>
          <a:xfrm>
            <a:off x="311534" y="2971817"/>
            <a:ext cx="24245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chemeClr val="bg1"/>
                </a:solidFill>
              </a:rPr>
              <a:t>Before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C91015-A199-4855-B827-65EF1FCE77CE}"/>
              </a:ext>
            </a:extLst>
          </p:cNvPr>
          <p:cNvSpPr txBox="1"/>
          <p:nvPr/>
        </p:nvSpPr>
        <p:spPr>
          <a:xfrm>
            <a:off x="310222" y="5930617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chemeClr val="bg1"/>
                </a:solidFill>
              </a:rPr>
              <a:t>After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1B2B0FB-060D-4C65-8A6F-85D9E78B9389}"/>
              </a:ext>
            </a:extLst>
          </p:cNvPr>
          <p:cNvSpPr txBox="1">
            <a:spLocks/>
          </p:cNvSpPr>
          <p:nvPr/>
        </p:nvSpPr>
        <p:spPr>
          <a:xfrm>
            <a:off x="310222" y="124733"/>
            <a:ext cx="9277402" cy="72008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AU" sz="2800" dirty="0">
                <a:solidFill>
                  <a:schemeClr val="accent5"/>
                </a:solidFill>
              </a:rPr>
              <a:t>Manly Harbour Village Precinct – New Foreshore Plaza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DED86D-0029-4E93-BAEA-5F3C30E02BAB}"/>
              </a:ext>
            </a:extLst>
          </p:cNvPr>
          <p:cNvSpPr txBox="1"/>
          <p:nvPr/>
        </p:nvSpPr>
        <p:spPr>
          <a:xfrm>
            <a:off x="827584" y="587727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rgbClr val="FFFFFF"/>
                </a:solidFill>
              </a:rPr>
              <a:t>Before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F62455-9DA4-4CC4-A1D6-586F0AD40C33}"/>
              </a:ext>
            </a:extLst>
          </p:cNvPr>
          <p:cNvSpPr txBox="1"/>
          <p:nvPr/>
        </p:nvSpPr>
        <p:spPr>
          <a:xfrm>
            <a:off x="323528" y="580526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rgbClr val="FFFFFF"/>
                </a:solidFill>
              </a:rPr>
              <a:t>After</a:t>
            </a:r>
          </a:p>
        </p:txBody>
      </p:sp>
      <p:pic>
        <p:nvPicPr>
          <p:cNvPr id="3" name="Picture 2" descr="A person running on a road&#10;&#10;Description automatically generated with low confidence">
            <a:extLst>
              <a:ext uri="{FF2B5EF4-FFF2-40B4-BE49-F238E27FC236}">
                <a16:creationId xmlns:a16="http://schemas.microsoft.com/office/drawing/2014/main" id="{8C98C10E-3EEB-45BC-8F91-68650D9180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843" y="936451"/>
            <a:ext cx="8889653" cy="523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57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sky, outdoor, grass&#10;&#10;Description automatically generated">
            <a:extLst>
              <a:ext uri="{FF2B5EF4-FFF2-40B4-BE49-F238E27FC236}">
                <a16:creationId xmlns:a16="http://schemas.microsoft.com/office/drawing/2014/main" id="{15972A90-AAEF-41BC-AC5F-58CBC889DF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410"/>
          <a:stretch/>
        </p:blipFill>
        <p:spPr>
          <a:xfrm>
            <a:off x="251520" y="651411"/>
            <a:ext cx="8732411" cy="54726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166A57-B6E1-4019-B0EA-598923084401}"/>
              </a:ext>
            </a:extLst>
          </p:cNvPr>
          <p:cNvSpPr txBox="1"/>
          <p:nvPr/>
        </p:nvSpPr>
        <p:spPr>
          <a:xfrm>
            <a:off x="311534" y="2971817"/>
            <a:ext cx="24245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chemeClr val="bg1"/>
                </a:solidFill>
              </a:rPr>
              <a:t>Before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C91015-A199-4855-B827-65EF1FCE77CE}"/>
              </a:ext>
            </a:extLst>
          </p:cNvPr>
          <p:cNvSpPr txBox="1"/>
          <p:nvPr/>
        </p:nvSpPr>
        <p:spPr>
          <a:xfrm>
            <a:off x="310222" y="5930617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chemeClr val="bg1"/>
                </a:solidFill>
              </a:rPr>
              <a:t>After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1B2B0FB-060D-4C65-8A6F-85D9E78B9389}"/>
              </a:ext>
            </a:extLst>
          </p:cNvPr>
          <p:cNvSpPr txBox="1">
            <a:spLocks/>
          </p:cNvSpPr>
          <p:nvPr/>
        </p:nvSpPr>
        <p:spPr>
          <a:xfrm>
            <a:off x="310222" y="124733"/>
            <a:ext cx="9277402" cy="72008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AU" sz="2800" dirty="0">
                <a:solidFill>
                  <a:schemeClr val="accent5"/>
                </a:solidFill>
              </a:rPr>
              <a:t>Manly Harbour Village Precinct – Before VPP Delivery </a:t>
            </a:r>
          </a:p>
        </p:txBody>
      </p:sp>
    </p:spTree>
    <p:extLst>
      <p:ext uri="{BB962C8B-B14F-4D97-AF65-F5344CB8AC3E}">
        <p14:creationId xmlns:p14="http://schemas.microsoft.com/office/powerpoint/2010/main" val="3796776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1166A57-B6E1-4019-B0EA-598923084401}"/>
              </a:ext>
            </a:extLst>
          </p:cNvPr>
          <p:cNvSpPr txBox="1"/>
          <p:nvPr/>
        </p:nvSpPr>
        <p:spPr>
          <a:xfrm>
            <a:off x="311534" y="2971817"/>
            <a:ext cx="24245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chemeClr val="bg1"/>
                </a:solidFill>
              </a:rPr>
              <a:t>Before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Picture 2" descr="A picture containing text, tree, outdoor, sky&#10;&#10;Description automatically generated">
            <a:extLst>
              <a:ext uri="{FF2B5EF4-FFF2-40B4-BE49-F238E27FC236}">
                <a16:creationId xmlns:a16="http://schemas.microsoft.com/office/drawing/2014/main" id="{CCEA8425-112C-4D3A-B84A-4546573201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120" y="588829"/>
            <a:ext cx="8753760" cy="5576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C91015-A199-4855-B827-65EF1FCE77CE}"/>
              </a:ext>
            </a:extLst>
          </p:cNvPr>
          <p:cNvSpPr txBox="1"/>
          <p:nvPr/>
        </p:nvSpPr>
        <p:spPr>
          <a:xfrm>
            <a:off x="310222" y="5930617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chemeClr val="bg1"/>
                </a:solidFill>
              </a:rPr>
              <a:t>After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1B2B0FB-060D-4C65-8A6F-85D9E78B9389}"/>
              </a:ext>
            </a:extLst>
          </p:cNvPr>
          <p:cNvSpPr txBox="1">
            <a:spLocks/>
          </p:cNvSpPr>
          <p:nvPr/>
        </p:nvSpPr>
        <p:spPr>
          <a:xfrm>
            <a:off x="310222" y="124733"/>
            <a:ext cx="9277402" cy="72008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AU" sz="2800" dirty="0">
                <a:solidFill>
                  <a:schemeClr val="accent5"/>
                </a:solidFill>
              </a:rPr>
              <a:t>Manly Harbour Village Precinct – New Foreshore Plaza </a:t>
            </a:r>
          </a:p>
        </p:txBody>
      </p:sp>
    </p:spTree>
    <p:extLst>
      <p:ext uri="{BB962C8B-B14F-4D97-AF65-F5344CB8AC3E}">
        <p14:creationId xmlns:p14="http://schemas.microsoft.com/office/powerpoint/2010/main" val="146157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1166A57-B6E1-4019-B0EA-598923084401}"/>
              </a:ext>
            </a:extLst>
          </p:cNvPr>
          <p:cNvSpPr txBox="1"/>
          <p:nvPr/>
        </p:nvSpPr>
        <p:spPr>
          <a:xfrm>
            <a:off x="311534" y="2971817"/>
            <a:ext cx="24245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chemeClr val="bg1"/>
                </a:solidFill>
              </a:rPr>
              <a:t>Before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C91015-A199-4855-B827-65EF1FCE77CE}"/>
              </a:ext>
            </a:extLst>
          </p:cNvPr>
          <p:cNvSpPr txBox="1"/>
          <p:nvPr/>
        </p:nvSpPr>
        <p:spPr>
          <a:xfrm>
            <a:off x="310222" y="5930617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chemeClr val="bg1"/>
                </a:solidFill>
              </a:rPr>
              <a:t>After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1B2B0FB-060D-4C65-8A6F-85D9E78B9389}"/>
              </a:ext>
            </a:extLst>
          </p:cNvPr>
          <p:cNvSpPr txBox="1">
            <a:spLocks/>
          </p:cNvSpPr>
          <p:nvPr/>
        </p:nvSpPr>
        <p:spPr>
          <a:xfrm>
            <a:off x="310222" y="124733"/>
            <a:ext cx="9277402" cy="72008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AU" sz="2800" dirty="0">
                <a:solidFill>
                  <a:schemeClr val="accent5"/>
                </a:solidFill>
              </a:rPr>
              <a:t>Manly Harbour Village Precinct – Before VPP Delivery </a:t>
            </a:r>
          </a:p>
        </p:txBody>
      </p:sp>
      <p:pic>
        <p:nvPicPr>
          <p:cNvPr id="13" name="Picture 12" descr="A picture containing text, grass, outdoor, sky&#10;&#10;Description automatically generated">
            <a:extLst>
              <a:ext uri="{FF2B5EF4-FFF2-40B4-BE49-F238E27FC236}">
                <a16:creationId xmlns:a16="http://schemas.microsoft.com/office/drawing/2014/main" id="{F3AD6638-A16D-4C1B-BAAE-DED179E213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551" y="608965"/>
            <a:ext cx="7576825" cy="55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58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1166A57-B6E1-4019-B0EA-598923084401}"/>
              </a:ext>
            </a:extLst>
          </p:cNvPr>
          <p:cNvSpPr txBox="1"/>
          <p:nvPr/>
        </p:nvSpPr>
        <p:spPr>
          <a:xfrm>
            <a:off x="311534" y="2971817"/>
            <a:ext cx="24245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chemeClr val="bg1"/>
                </a:solidFill>
              </a:rPr>
              <a:t>Before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C91015-A199-4855-B827-65EF1FCE77CE}"/>
              </a:ext>
            </a:extLst>
          </p:cNvPr>
          <p:cNvSpPr txBox="1"/>
          <p:nvPr/>
        </p:nvSpPr>
        <p:spPr>
          <a:xfrm>
            <a:off x="310222" y="5930617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chemeClr val="bg1"/>
                </a:solidFill>
              </a:rPr>
              <a:t>After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1B2B0FB-060D-4C65-8A6F-85D9E78B9389}"/>
              </a:ext>
            </a:extLst>
          </p:cNvPr>
          <p:cNvSpPr txBox="1">
            <a:spLocks/>
          </p:cNvSpPr>
          <p:nvPr/>
        </p:nvSpPr>
        <p:spPr>
          <a:xfrm>
            <a:off x="310222" y="124733"/>
            <a:ext cx="9277402" cy="72008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AU" sz="2800" dirty="0">
                <a:solidFill>
                  <a:schemeClr val="accent5"/>
                </a:solidFill>
              </a:rPr>
              <a:t>Manly Harbour Village Precinct – New Foreshore Plaza </a:t>
            </a:r>
          </a:p>
        </p:txBody>
      </p:sp>
      <p:pic>
        <p:nvPicPr>
          <p:cNvPr id="4" name="Picture 3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AF5E11FD-056A-4581-B49E-CB777E8D0C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2" y="776916"/>
            <a:ext cx="8190656" cy="54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38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treet with trees on the side&#10;&#10;Description automatically generated with low confidence">
            <a:extLst>
              <a:ext uri="{FF2B5EF4-FFF2-40B4-BE49-F238E27FC236}">
                <a16:creationId xmlns:a16="http://schemas.microsoft.com/office/drawing/2014/main" id="{E37AADF8-2B3C-4F9D-A196-4420C61C83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774" y="604022"/>
            <a:ext cx="4273406" cy="5616624"/>
          </a:xfrm>
          <a:prstGeom prst="rect">
            <a:avLst/>
          </a:prstGeom>
        </p:spPr>
      </p:pic>
      <p:pic>
        <p:nvPicPr>
          <p:cNvPr id="14" name="Picture 13" descr="A picture containing road, outdoor, tree, street&#10;&#10;Description automatically generated">
            <a:extLst>
              <a:ext uri="{FF2B5EF4-FFF2-40B4-BE49-F238E27FC236}">
                <a16:creationId xmlns:a16="http://schemas.microsoft.com/office/drawing/2014/main" id="{B39FDF0A-EBD7-43EC-9509-76AB41420D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7773" y="615527"/>
            <a:ext cx="4273406" cy="5593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554B8C-5F54-4277-8277-913CF4DAE84A}"/>
              </a:ext>
            </a:extLst>
          </p:cNvPr>
          <p:cNvSpPr txBox="1"/>
          <p:nvPr/>
        </p:nvSpPr>
        <p:spPr>
          <a:xfrm>
            <a:off x="4845187" y="5795972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chemeClr val="bg1"/>
                </a:solidFill>
              </a:rPr>
              <a:t>After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450DDA-C0DD-409A-84AE-B612DAB34353}"/>
              </a:ext>
            </a:extLst>
          </p:cNvPr>
          <p:cNvSpPr txBox="1"/>
          <p:nvPr/>
        </p:nvSpPr>
        <p:spPr>
          <a:xfrm>
            <a:off x="311534" y="5794118"/>
            <a:ext cx="24245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chemeClr val="bg1"/>
                </a:solidFill>
              </a:rPr>
              <a:t>Before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4E4220-AC8B-411A-9C8D-034FDA7D6D4F}"/>
              </a:ext>
            </a:extLst>
          </p:cNvPr>
          <p:cNvSpPr txBox="1"/>
          <p:nvPr/>
        </p:nvSpPr>
        <p:spPr>
          <a:xfrm>
            <a:off x="3779911" y="9816915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</a:rPr>
              <a:t>After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6F5FCD0-39D7-4D11-BC35-18CB4A17530B}"/>
              </a:ext>
            </a:extLst>
          </p:cNvPr>
          <p:cNvSpPr txBox="1">
            <a:spLocks/>
          </p:cNvSpPr>
          <p:nvPr/>
        </p:nvSpPr>
        <p:spPr>
          <a:xfrm>
            <a:off x="310222" y="124733"/>
            <a:ext cx="9277402" cy="72008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AU" sz="2800" dirty="0">
                <a:solidFill>
                  <a:schemeClr val="accent5"/>
                </a:solidFill>
              </a:rPr>
              <a:t>Manly Harbour Village Precinct – New Foreshore Plaza </a:t>
            </a:r>
          </a:p>
        </p:txBody>
      </p:sp>
    </p:spTree>
    <p:extLst>
      <p:ext uri="{BB962C8B-B14F-4D97-AF65-F5344CB8AC3E}">
        <p14:creationId xmlns:p14="http://schemas.microsoft.com/office/powerpoint/2010/main" val="534531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outdoor, road, plant&#10;&#10;Description automatically generated">
            <a:extLst>
              <a:ext uri="{FF2B5EF4-FFF2-40B4-BE49-F238E27FC236}">
                <a16:creationId xmlns:a16="http://schemas.microsoft.com/office/drawing/2014/main" id="{5B89A3B1-A481-4D88-AA74-7B069E4C1A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85" y="723474"/>
            <a:ext cx="4320480" cy="5544616"/>
          </a:xfrm>
          <a:prstGeom prst="rect">
            <a:avLst/>
          </a:prstGeom>
        </p:spPr>
      </p:pic>
      <p:pic>
        <p:nvPicPr>
          <p:cNvPr id="3" name="Picture 2" descr="A picture containing tree, outdoor, curb&#10;&#10;Description automatically generated">
            <a:extLst>
              <a:ext uri="{FF2B5EF4-FFF2-40B4-BE49-F238E27FC236}">
                <a16:creationId xmlns:a16="http://schemas.microsoft.com/office/drawing/2014/main" id="{E04A36DD-6545-4EF1-9825-E1DCA2C244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7582" y="696162"/>
            <a:ext cx="4112509" cy="554461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300640C-34C9-4660-B1FC-2BF9E7C9D8DB}"/>
              </a:ext>
            </a:extLst>
          </p:cNvPr>
          <p:cNvSpPr txBox="1">
            <a:spLocks/>
          </p:cNvSpPr>
          <p:nvPr/>
        </p:nvSpPr>
        <p:spPr>
          <a:xfrm>
            <a:off x="310222" y="124733"/>
            <a:ext cx="9277402" cy="72008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AU" sz="2800" dirty="0">
                <a:solidFill>
                  <a:schemeClr val="accent5"/>
                </a:solidFill>
              </a:rPr>
              <a:t>Manly Harbour VPP – Bespoke Seating Design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43266F-16BA-4517-B233-DCEDB78CC469}"/>
              </a:ext>
            </a:extLst>
          </p:cNvPr>
          <p:cNvSpPr txBox="1"/>
          <p:nvPr/>
        </p:nvSpPr>
        <p:spPr>
          <a:xfrm>
            <a:off x="6624736" y="5898758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</a:rPr>
              <a:t>integrated LED lighting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FB836C-2BB0-45C9-B262-EFE9C36AE18E}"/>
              </a:ext>
            </a:extLst>
          </p:cNvPr>
          <p:cNvSpPr txBox="1"/>
          <p:nvPr/>
        </p:nvSpPr>
        <p:spPr>
          <a:xfrm>
            <a:off x="360040" y="5898758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</a:rPr>
              <a:t>bespoke coloured concrete seat </a:t>
            </a:r>
          </a:p>
        </p:txBody>
      </p:sp>
    </p:spTree>
    <p:extLst>
      <p:ext uri="{BB962C8B-B14F-4D97-AF65-F5344CB8AC3E}">
        <p14:creationId xmlns:p14="http://schemas.microsoft.com/office/powerpoint/2010/main" val="2984335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23528" y="169476"/>
            <a:ext cx="9381220" cy="480131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</a:pPr>
            <a:r>
              <a:rPr lang="en-GB" altLang="en-US" sz="2800" b="1" dirty="0">
                <a:solidFill>
                  <a:schemeClr val="accent5"/>
                </a:solidFill>
                <a:latin typeface="Arial Narrow" panose="020B0606020202030204" pitchFamily="34" charset="0"/>
                <a:ea typeface="+mj-ea"/>
                <a:cs typeface="+mj-cs"/>
              </a:rPr>
              <a:t>Village Precinct Projects Snapshot: 2020 – 2021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F32EAD2-EF78-4CEF-A4C4-19A6CB78F8D2}"/>
              </a:ext>
            </a:extLst>
          </p:cNvPr>
          <p:cNvSpPr txBox="1"/>
          <p:nvPr/>
        </p:nvSpPr>
        <p:spPr>
          <a:xfrm>
            <a:off x="8946165" y="6654552"/>
            <a:ext cx="2343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/>
              <a:t>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A418F0-7879-4242-8192-BA4EC5A600E8}"/>
              </a:ext>
            </a:extLst>
          </p:cNvPr>
          <p:cNvSpPr/>
          <p:nvPr/>
        </p:nvSpPr>
        <p:spPr>
          <a:xfrm>
            <a:off x="2915816" y="5877272"/>
            <a:ext cx="122501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00050">
              <a:lnSpc>
                <a:spcPct val="90000"/>
              </a:lnSpc>
              <a:spcAft>
                <a:spcPct val="35000"/>
              </a:spcAft>
            </a:pPr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ECONOMIC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57BF6D-FD80-42C8-9577-28DE069FFF77}"/>
              </a:ext>
            </a:extLst>
          </p:cNvPr>
          <p:cNvSpPr/>
          <p:nvPr/>
        </p:nvSpPr>
        <p:spPr>
          <a:xfrm>
            <a:off x="4716016" y="5877272"/>
            <a:ext cx="182030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00050">
              <a:lnSpc>
                <a:spcPct val="90000"/>
              </a:lnSpc>
              <a:spcAft>
                <a:spcPct val="35000"/>
              </a:spcAft>
            </a:pPr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ENVIRONMENTAL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1CFEA3-9753-443E-8A0F-CB68B98BD277}"/>
              </a:ext>
            </a:extLst>
          </p:cNvPr>
          <p:cNvSpPr/>
          <p:nvPr/>
        </p:nvSpPr>
        <p:spPr>
          <a:xfrm>
            <a:off x="7272795" y="5877272"/>
            <a:ext cx="91082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00050">
              <a:lnSpc>
                <a:spcPct val="90000"/>
              </a:lnSpc>
              <a:spcAft>
                <a:spcPct val="35000"/>
              </a:spcAft>
            </a:pPr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DESIGN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AB9171-C0C7-4C5B-8A50-DBB2F3D019AC}"/>
              </a:ext>
            </a:extLst>
          </p:cNvPr>
          <p:cNvSpPr txBox="1"/>
          <p:nvPr/>
        </p:nvSpPr>
        <p:spPr>
          <a:xfrm>
            <a:off x="251520" y="908720"/>
            <a:ext cx="446449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AU" b="1" dirty="0"/>
              <a:t>Manly VPP </a:t>
            </a:r>
            <a:r>
              <a:rPr lang="en-AU" dirty="0"/>
              <a:t>first completed VPP for the 2020 – </a:t>
            </a:r>
            <a:r>
              <a:rPr lang="en-AU"/>
              <a:t>2024 4.2.3.1 </a:t>
            </a:r>
            <a:r>
              <a:rPr lang="en-AU" dirty="0"/>
              <a:t>Programme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AU" dirty="0"/>
              <a:t>Ashgrove West VPP under construction (completion early 2022)</a:t>
            </a:r>
          </a:p>
          <a:p>
            <a:endParaRPr lang="en-AU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AU" dirty="0"/>
              <a:t>3 VPP’s have commenced planning for delivery by mid 2022</a:t>
            </a:r>
          </a:p>
          <a:p>
            <a:r>
              <a:rPr lang="en-AU" dirty="0"/>
              <a:t>     -  Paddington VPP</a:t>
            </a:r>
          </a:p>
          <a:p>
            <a:r>
              <a:rPr lang="en-AU" dirty="0"/>
              <a:t>     - Camp Hill VPP</a:t>
            </a:r>
          </a:p>
          <a:p>
            <a:r>
              <a:rPr lang="en-AU" dirty="0"/>
              <a:t>     - Coorparoo VPP</a:t>
            </a:r>
          </a:p>
          <a:p>
            <a:endParaRPr lang="en-AU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AU" dirty="0"/>
              <a:t>4 VPP’s preparing for launching:</a:t>
            </a:r>
          </a:p>
          <a:p>
            <a:r>
              <a:rPr lang="en-AU" dirty="0"/>
              <a:t>    Nov. 2021 to Feb. 2022</a:t>
            </a:r>
          </a:p>
          <a:p>
            <a:r>
              <a:rPr lang="en-AU" dirty="0"/>
              <a:t>     - Milton</a:t>
            </a:r>
          </a:p>
          <a:p>
            <a:r>
              <a:rPr lang="en-AU" dirty="0"/>
              <a:t>     - Mansfield</a:t>
            </a:r>
          </a:p>
          <a:p>
            <a:r>
              <a:rPr lang="en-AU" dirty="0"/>
              <a:t>     - Boondall</a:t>
            </a:r>
          </a:p>
          <a:p>
            <a:r>
              <a:rPr lang="en-AU" dirty="0"/>
              <a:t>     - Upper Mt Gravatt</a:t>
            </a:r>
          </a:p>
          <a:p>
            <a:endParaRPr lang="en-AU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AU" dirty="0"/>
              <a:t>Rosalie Village to launch in 22/23 FY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EBF289-11F5-4EF6-A487-382BD17774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16" t="7176" b="10308"/>
          <a:stretch/>
        </p:blipFill>
        <p:spPr>
          <a:xfrm>
            <a:off x="4760263" y="908720"/>
            <a:ext cx="4348241" cy="521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0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ree, outdoor, nature&#10;&#10;Description automatically generated">
            <a:extLst>
              <a:ext uri="{FF2B5EF4-FFF2-40B4-BE49-F238E27FC236}">
                <a16:creationId xmlns:a16="http://schemas.microsoft.com/office/drawing/2014/main" id="{3AA2B3B9-CC8A-439B-BD55-5DC37101CD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039583" y="1297120"/>
            <a:ext cx="5616626" cy="4263760"/>
          </a:xfrm>
          <a:prstGeom prst="rect">
            <a:avLst/>
          </a:prstGeom>
        </p:spPr>
      </p:pic>
      <p:pic>
        <p:nvPicPr>
          <p:cNvPr id="10" name="Picture 9" descr="A picture containing sky, outdoor, tree, distance&#10;&#10;Description automatically generated">
            <a:extLst>
              <a:ext uri="{FF2B5EF4-FFF2-40B4-BE49-F238E27FC236}">
                <a16:creationId xmlns:a16="http://schemas.microsoft.com/office/drawing/2014/main" id="{851E4FE2-5D06-41C3-8F3F-41A8606810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315" y="650987"/>
            <a:ext cx="4272883" cy="55936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C91015-A199-4855-B827-65EF1FCE77CE}"/>
              </a:ext>
            </a:extLst>
          </p:cNvPr>
          <p:cNvSpPr txBox="1"/>
          <p:nvPr/>
        </p:nvSpPr>
        <p:spPr>
          <a:xfrm>
            <a:off x="4845187" y="5795972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chemeClr val="bg1"/>
                </a:solidFill>
              </a:rPr>
              <a:t>After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166A57-B6E1-4019-B0EA-598923084401}"/>
              </a:ext>
            </a:extLst>
          </p:cNvPr>
          <p:cNvSpPr txBox="1"/>
          <p:nvPr/>
        </p:nvSpPr>
        <p:spPr>
          <a:xfrm>
            <a:off x="311534" y="5794118"/>
            <a:ext cx="24245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chemeClr val="bg1"/>
                </a:solidFill>
              </a:rPr>
              <a:t>Before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D8D2AE6-845A-4AA9-8339-E0684694FA21}"/>
              </a:ext>
            </a:extLst>
          </p:cNvPr>
          <p:cNvSpPr txBox="1">
            <a:spLocks/>
          </p:cNvSpPr>
          <p:nvPr/>
        </p:nvSpPr>
        <p:spPr>
          <a:xfrm>
            <a:off x="310222" y="124733"/>
            <a:ext cx="9277402" cy="72008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AU" sz="2800" dirty="0">
                <a:solidFill>
                  <a:schemeClr val="accent5"/>
                </a:solidFill>
              </a:rPr>
              <a:t>Manly Harbour Village Precinct – New Foreshore Plaza </a:t>
            </a:r>
          </a:p>
        </p:txBody>
      </p:sp>
    </p:spTree>
    <p:extLst>
      <p:ext uri="{BB962C8B-B14F-4D97-AF65-F5344CB8AC3E}">
        <p14:creationId xmlns:p14="http://schemas.microsoft.com/office/powerpoint/2010/main" val="1229762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tree, outdoor, sky&#10;&#10;Description automatically generated">
            <a:extLst>
              <a:ext uri="{FF2B5EF4-FFF2-40B4-BE49-F238E27FC236}">
                <a16:creationId xmlns:a16="http://schemas.microsoft.com/office/drawing/2014/main" id="{31F34054-AF78-478A-AB0A-BA9BC4BE38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117" y="614792"/>
            <a:ext cx="4261062" cy="5616626"/>
          </a:xfrm>
          <a:prstGeom prst="rect">
            <a:avLst/>
          </a:prstGeom>
        </p:spPr>
      </p:pic>
      <p:pic>
        <p:nvPicPr>
          <p:cNvPr id="5" name="Picture 4" descr="A picture containing tree, outdoor, night&#10;&#10;Description automatically generated">
            <a:extLst>
              <a:ext uri="{FF2B5EF4-FFF2-40B4-BE49-F238E27FC236}">
                <a16:creationId xmlns:a16="http://schemas.microsoft.com/office/drawing/2014/main" id="{E7F71458-75E6-41AA-83A4-F867ABB6DF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8296" y="600991"/>
            <a:ext cx="4272883" cy="56166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C91015-A199-4855-B827-65EF1FCE77CE}"/>
              </a:ext>
            </a:extLst>
          </p:cNvPr>
          <p:cNvSpPr txBox="1"/>
          <p:nvPr/>
        </p:nvSpPr>
        <p:spPr>
          <a:xfrm>
            <a:off x="8388423" y="5795972"/>
            <a:ext cx="10287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chemeClr val="bg1"/>
                </a:solidFill>
              </a:rPr>
              <a:t>After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166A57-B6E1-4019-B0EA-598923084401}"/>
              </a:ext>
            </a:extLst>
          </p:cNvPr>
          <p:cNvSpPr txBox="1"/>
          <p:nvPr/>
        </p:nvSpPr>
        <p:spPr>
          <a:xfrm>
            <a:off x="311534" y="5794118"/>
            <a:ext cx="24245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chemeClr val="bg1"/>
                </a:solidFill>
              </a:rPr>
              <a:t>Before</a:t>
            </a:r>
            <a:r>
              <a:rPr lang="en-AU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1B2B0FB-060D-4C65-8A6F-85D9E78B9389}"/>
              </a:ext>
            </a:extLst>
          </p:cNvPr>
          <p:cNvSpPr txBox="1">
            <a:spLocks/>
          </p:cNvSpPr>
          <p:nvPr/>
        </p:nvSpPr>
        <p:spPr>
          <a:xfrm>
            <a:off x="310222" y="124733"/>
            <a:ext cx="9277402" cy="72008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AU" sz="2800" dirty="0">
                <a:solidFill>
                  <a:schemeClr val="accent5"/>
                </a:solidFill>
              </a:rPr>
              <a:t>Manly Harbour Village Precinct – New Foreshore Plaza </a:t>
            </a:r>
          </a:p>
        </p:txBody>
      </p:sp>
    </p:spTree>
    <p:extLst>
      <p:ext uri="{BB962C8B-B14F-4D97-AF65-F5344CB8AC3E}">
        <p14:creationId xmlns:p14="http://schemas.microsoft.com/office/powerpoint/2010/main" val="1552466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ree, outdoor, road, plant&#10;&#10;Description automatically generated">
            <a:extLst>
              <a:ext uri="{FF2B5EF4-FFF2-40B4-BE49-F238E27FC236}">
                <a16:creationId xmlns:a16="http://schemas.microsoft.com/office/drawing/2014/main" id="{017E0D45-0F28-4A7F-B6E9-C075DF4A1A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2185" y="620688"/>
            <a:ext cx="4320480" cy="5544616"/>
          </a:xfrm>
          <a:prstGeom prst="rect">
            <a:avLst/>
          </a:prstGeom>
        </p:spPr>
      </p:pic>
      <p:pic>
        <p:nvPicPr>
          <p:cNvPr id="20" name="Picture 19" descr="A picture containing tree, outdoor, curb&#10;&#10;Description automatically generated">
            <a:extLst>
              <a:ext uri="{FF2B5EF4-FFF2-40B4-BE49-F238E27FC236}">
                <a16:creationId xmlns:a16="http://schemas.microsoft.com/office/drawing/2014/main" id="{D0E115C2-0340-4779-9D5E-29D405A782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410" y="620688"/>
            <a:ext cx="4112509" cy="554461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300640C-34C9-4660-B1FC-2BF9E7C9D8DB}"/>
              </a:ext>
            </a:extLst>
          </p:cNvPr>
          <p:cNvSpPr txBox="1">
            <a:spLocks/>
          </p:cNvSpPr>
          <p:nvPr/>
        </p:nvSpPr>
        <p:spPr>
          <a:xfrm>
            <a:off x="310222" y="124733"/>
            <a:ext cx="9277402" cy="72008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AU" sz="2800" dirty="0">
                <a:solidFill>
                  <a:schemeClr val="accent5"/>
                </a:solidFill>
              </a:rPr>
              <a:t>Manly Harbour VPP – Creative Lighting Outcome 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35E25CE2-2893-4D9E-AAF6-0851BD225D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79395" y="1332989"/>
            <a:ext cx="5552119" cy="4112509"/>
          </a:xfrm>
          <a:prstGeom prst="rect">
            <a:avLst/>
          </a:prstGeom>
        </p:spPr>
      </p:pic>
      <p:pic>
        <p:nvPicPr>
          <p:cNvPr id="18" name="Picture 17" descr="A picture containing outdoor, resort&#10;&#10;Description automatically generated">
            <a:extLst>
              <a:ext uri="{FF2B5EF4-FFF2-40B4-BE49-F238E27FC236}">
                <a16:creationId xmlns:a16="http://schemas.microsoft.com/office/drawing/2014/main" id="{4B77C270-F268-42D1-8645-F02B25E700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1083" y="613182"/>
            <a:ext cx="4320481" cy="55710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4FB6638-6108-49EB-BE49-642C4682CF09}"/>
              </a:ext>
            </a:extLst>
          </p:cNvPr>
          <p:cNvSpPr txBox="1"/>
          <p:nvPr/>
        </p:nvSpPr>
        <p:spPr>
          <a:xfrm>
            <a:off x="4860032" y="586503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Artist Delvene Cockatoo Collins Projection Artwork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EFBFFC-C36D-4EEF-907B-9361F2A151B9}"/>
              </a:ext>
            </a:extLst>
          </p:cNvPr>
          <p:cNvSpPr txBox="1"/>
          <p:nvPr/>
        </p:nvSpPr>
        <p:spPr>
          <a:xfrm>
            <a:off x="349423" y="585693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Artist Delvene Cockatoo Collins Projection Artwork </a:t>
            </a:r>
          </a:p>
        </p:txBody>
      </p:sp>
    </p:spTree>
    <p:extLst>
      <p:ext uri="{BB962C8B-B14F-4D97-AF65-F5344CB8AC3E}">
        <p14:creationId xmlns:p14="http://schemas.microsoft.com/office/powerpoint/2010/main" val="1801629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4D6FFD-D5D3-4279-9759-9DA5176BF6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91" t="17699" r="60982" b="44826"/>
          <a:stretch/>
        </p:blipFill>
        <p:spPr>
          <a:xfrm>
            <a:off x="107504" y="0"/>
            <a:ext cx="9036496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95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1BDB2-4939-4B39-B860-CC0159FB7834}"/>
              </a:ext>
            </a:extLst>
          </p:cNvPr>
          <p:cNvSpPr txBox="1"/>
          <p:nvPr/>
        </p:nvSpPr>
        <p:spPr>
          <a:xfrm>
            <a:off x="937672" y="836712"/>
            <a:ext cx="36343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AU" sz="2000" dirty="0"/>
              <a:t>‘Before’ fly through </a:t>
            </a:r>
          </a:p>
          <a:p>
            <a:pPr marL="342900" indent="-342900">
              <a:buAutoNum type="arabicPeriod"/>
            </a:pPr>
            <a:r>
              <a:rPr lang="en-AU" sz="2000" dirty="0"/>
              <a:t>‘After’ fly through – daytime</a:t>
            </a:r>
          </a:p>
          <a:p>
            <a:pPr marL="342900" indent="-342900">
              <a:buAutoNum type="arabicPeriod"/>
            </a:pPr>
            <a:r>
              <a:rPr lang="en-AU" sz="2000" dirty="0"/>
              <a:t>‘After’ fly through – evening</a:t>
            </a:r>
          </a:p>
        </p:txBody>
      </p:sp>
    </p:spTree>
    <p:extLst>
      <p:ext uri="{BB962C8B-B14F-4D97-AF65-F5344CB8AC3E}">
        <p14:creationId xmlns:p14="http://schemas.microsoft.com/office/powerpoint/2010/main" val="1425065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, tree, outdoor, grass&#10;&#10;Description automatically generated">
            <a:extLst>
              <a:ext uri="{FF2B5EF4-FFF2-40B4-BE49-F238E27FC236}">
                <a16:creationId xmlns:a16="http://schemas.microsoft.com/office/drawing/2014/main" id="{613FDB1C-03DF-4AF3-AA5F-466F00A028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071" y="1249082"/>
            <a:ext cx="2702052" cy="1394851"/>
          </a:xfrm>
          <a:prstGeom prst="rect">
            <a:avLst/>
          </a:prstGeom>
        </p:spPr>
      </p:pic>
      <p:pic>
        <p:nvPicPr>
          <p:cNvPr id="17" name="Picture 16" descr="A picture containing outdoor, paving&#10;&#10;Description automatically generated">
            <a:extLst>
              <a:ext uri="{FF2B5EF4-FFF2-40B4-BE49-F238E27FC236}">
                <a16:creationId xmlns:a16="http://schemas.microsoft.com/office/drawing/2014/main" id="{23C3F9F1-629B-4D1A-8193-6A561F9FE8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7276" y="4394711"/>
            <a:ext cx="2728539" cy="1340068"/>
          </a:xfrm>
          <a:prstGeom prst="rect">
            <a:avLst/>
          </a:prstGeom>
        </p:spPr>
      </p:pic>
      <p:pic>
        <p:nvPicPr>
          <p:cNvPr id="10" name="Picture 9" descr="A group of people sitting outside a restaurant&#10;&#10;Description automatically generated with low confidence">
            <a:extLst>
              <a:ext uri="{FF2B5EF4-FFF2-40B4-BE49-F238E27FC236}">
                <a16:creationId xmlns:a16="http://schemas.microsoft.com/office/drawing/2014/main" id="{BF9C962B-AEDC-4374-B91D-38C8629353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2"/>
          <a:stretch/>
        </p:blipFill>
        <p:spPr>
          <a:xfrm>
            <a:off x="387827" y="2795001"/>
            <a:ext cx="2728540" cy="14731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6955" y="860819"/>
            <a:ext cx="2716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AU" dirty="0">
                <a:latin typeface="Arial Narrow" panose="020B0606020202030204" pitchFamily="34" charset="0"/>
                <a:cs typeface="Arial" panose="020B0604020202020204" pitchFamily="34" charset="0"/>
              </a:rPr>
              <a:t>Placemaking </a:t>
            </a:r>
          </a:p>
        </p:txBody>
      </p:sp>
      <p:sp>
        <p:nvSpPr>
          <p:cNvPr id="5" name="Rectangle 4"/>
          <p:cNvSpPr/>
          <p:nvPr/>
        </p:nvSpPr>
        <p:spPr>
          <a:xfrm>
            <a:off x="2987824" y="830473"/>
            <a:ext cx="2957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AU" dirty="0">
                <a:latin typeface="Arial Narrow" panose="020B0606020202030204" pitchFamily="34" charset="0"/>
                <a:cs typeface="Arial" panose="020B0604020202020204" pitchFamily="34" charset="0"/>
              </a:rPr>
              <a:t>Strengthening Identity  </a:t>
            </a:r>
          </a:p>
        </p:txBody>
      </p:sp>
      <p:sp>
        <p:nvSpPr>
          <p:cNvPr id="6" name="Rectangle 5"/>
          <p:cNvSpPr/>
          <p:nvPr/>
        </p:nvSpPr>
        <p:spPr>
          <a:xfrm>
            <a:off x="6300192" y="830993"/>
            <a:ext cx="3055314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AU" sz="1750" dirty="0">
                <a:latin typeface="Arial Narrow" panose="020B0606020202030204" pitchFamily="34" charset="0"/>
                <a:cs typeface="Arial" panose="020B0604020202020204" pitchFamily="34" charset="0"/>
              </a:rPr>
              <a:t>Supporting Local Community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5007" y="1268514"/>
            <a:ext cx="2771563" cy="1388356"/>
          </a:xfrm>
          <a:prstGeom prst="rect">
            <a:avLst/>
          </a:prstGeom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23528" y="169476"/>
            <a:ext cx="9381220" cy="480131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</a:pPr>
            <a:r>
              <a:rPr lang="en-GB" altLang="en-US" sz="2800" b="1" dirty="0">
                <a:solidFill>
                  <a:schemeClr val="accent5"/>
                </a:solidFill>
                <a:latin typeface="Arial Narrow" panose="020B0606020202030204" pitchFamily="34" charset="0"/>
                <a:ea typeface="+mj-ea"/>
                <a:cs typeface="+mj-cs"/>
              </a:rPr>
              <a:t>Village Precinct Projects Snapshot: 2020–2021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80C220C-70DB-4BBE-B630-62BF185AF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327" y="4394712"/>
            <a:ext cx="2716917" cy="1340068"/>
          </a:xfrm>
          <a:prstGeom prst="rect">
            <a:avLst/>
          </a:prstGeom>
        </p:spPr>
      </p:pic>
      <p:pic>
        <p:nvPicPr>
          <p:cNvPr id="29" name="Picture 2" descr="G:\CPS\CPED\CPBranch\Urban Design\Brisbane Improvements Projects\Alderley SCIP\02 Stakeholder Mgmt\Opening Event\Photos\Mish Photography\MishIMG_1050.jpg">
            <a:extLst>
              <a:ext uri="{FF2B5EF4-FFF2-40B4-BE49-F238E27FC236}">
                <a16:creationId xmlns:a16="http://schemas.microsoft.com/office/drawing/2014/main" id="{67763C0E-D09A-4ED5-88B8-B2425382B2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 bwMode="auto">
          <a:xfrm>
            <a:off x="6225310" y="1268514"/>
            <a:ext cx="2716915" cy="138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E3BE084-2CF6-4A36-9592-C537E2472A0F}"/>
              </a:ext>
            </a:extLst>
          </p:cNvPr>
          <p:cNvGrpSpPr/>
          <p:nvPr/>
        </p:nvGrpSpPr>
        <p:grpSpPr>
          <a:xfrm>
            <a:off x="211431" y="5824626"/>
            <a:ext cx="2992417" cy="412686"/>
            <a:chOff x="2647" y="0"/>
            <a:chExt cx="3126601" cy="412686"/>
          </a:xfrm>
        </p:grpSpPr>
        <p:sp>
          <p:nvSpPr>
            <p:cNvPr id="28" name="Pentagon 42">
              <a:extLst>
                <a:ext uri="{FF2B5EF4-FFF2-40B4-BE49-F238E27FC236}">
                  <a16:creationId xmlns:a16="http://schemas.microsoft.com/office/drawing/2014/main" id="{1556CF37-3A23-46C8-90AF-6CE775F191A4}"/>
                </a:ext>
              </a:extLst>
            </p:cNvPr>
            <p:cNvSpPr/>
            <p:nvPr/>
          </p:nvSpPr>
          <p:spPr>
            <a:xfrm>
              <a:off x="2647" y="0"/>
              <a:ext cx="2656235" cy="389537"/>
            </a:xfrm>
            <a:prstGeom prst="homePlate">
              <a:avLst/>
            </a:prstGeom>
            <a:solidFill>
              <a:srgbClr val="006BB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1" name="Pentagon 4">
              <a:extLst>
                <a:ext uri="{FF2B5EF4-FFF2-40B4-BE49-F238E27FC236}">
                  <a16:creationId xmlns:a16="http://schemas.microsoft.com/office/drawing/2014/main" id="{0D377B52-BB91-4C9E-8889-4386F7F71F5B}"/>
                </a:ext>
              </a:extLst>
            </p:cNvPr>
            <p:cNvSpPr txBox="1"/>
            <p:nvPr/>
          </p:nvSpPr>
          <p:spPr>
            <a:xfrm>
              <a:off x="570397" y="23149"/>
              <a:ext cx="2558851" cy="3895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24003" rIns="12002" bIns="24003" numCol="1" spcCol="1270" anchor="ctr" anchorCtr="0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>
                  <a:latin typeface="Arial Narrow" panose="020B0606020202030204" pitchFamily="34" charset="0"/>
                </a:rPr>
                <a:t>SOCIAL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C9C1C49-FA0A-4FF2-BB84-718C8DDFADBA}"/>
              </a:ext>
            </a:extLst>
          </p:cNvPr>
          <p:cNvGrpSpPr/>
          <p:nvPr/>
        </p:nvGrpSpPr>
        <p:grpSpPr>
          <a:xfrm>
            <a:off x="2336419" y="5824626"/>
            <a:ext cx="2542238" cy="389537"/>
            <a:chOff x="2127635" y="0"/>
            <a:chExt cx="2656235" cy="389537"/>
          </a:xfrm>
        </p:grpSpPr>
        <p:sp>
          <p:nvSpPr>
            <p:cNvPr id="33" name="Chevron 40">
              <a:extLst>
                <a:ext uri="{FF2B5EF4-FFF2-40B4-BE49-F238E27FC236}">
                  <a16:creationId xmlns:a16="http://schemas.microsoft.com/office/drawing/2014/main" id="{27FFCD34-172D-41FF-B4EE-181F4C0EE812}"/>
                </a:ext>
              </a:extLst>
            </p:cNvPr>
            <p:cNvSpPr/>
            <p:nvPr/>
          </p:nvSpPr>
          <p:spPr>
            <a:xfrm>
              <a:off x="2127635" y="0"/>
              <a:ext cx="2656235" cy="389537"/>
            </a:xfrm>
            <a:prstGeom prst="chevron">
              <a:avLst/>
            </a:prstGeom>
            <a:solidFill>
              <a:srgbClr val="009E57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4" name="Chevron 6">
              <a:extLst>
                <a:ext uri="{FF2B5EF4-FFF2-40B4-BE49-F238E27FC236}">
                  <a16:creationId xmlns:a16="http://schemas.microsoft.com/office/drawing/2014/main" id="{EFC7EBF4-9597-489E-9CB2-751828E24CEA}"/>
                </a:ext>
              </a:extLst>
            </p:cNvPr>
            <p:cNvSpPr txBox="1"/>
            <p:nvPr/>
          </p:nvSpPr>
          <p:spPr>
            <a:xfrm>
              <a:off x="2322404" y="0"/>
              <a:ext cx="2364082" cy="3895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005" tIns="24003" rIns="12002" bIns="24003" numCol="1" spcCol="1270" anchor="ctr" anchorCtr="0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900" kern="12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72A9596-38E0-4302-A8B3-4C9B424B5AA6}"/>
              </a:ext>
            </a:extLst>
          </p:cNvPr>
          <p:cNvGrpSpPr/>
          <p:nvPr/>
        </p:nvGrpSpPr>
        <p:grpSpPr>
          <a:xfrm>
            <a:off x="4461408" y="5824626"/>
            <a:ext cx="2414848" cy="389537"/>
            <a:chOff x="4252624" y="0"/>
            <a:chExt cx="2656235" cy="389537"/>
          </a:xfrm>
        </p:grpSpPr>
        <p:sp>
          <p:nvSpPr>
            <p:cNvPr id="36" name="Chevron 38">
              <a:extLst>
                <a:ext uri="{FF2B5EF4-FFF2-40B4-BE49-F238E27FC236}">
                  <a16:creationId xmlns:a16="http://schemas.microsoft.com/office/drawing/2014/main" id="{A7570906-3877-463B-8A36-C63E7942E76A}"/>
                </a:ext>
              </a:extLst>
            </p:cNvPr>
            <p:cNvSpPr/>
            <p:nvPr/>
          </p:nvSpPr>
          <p:spPr>
            <a:xfrm>
              <a:off x="4252624" y="0"/>
              <a:ext cx="2656235" cy="389537"/>
            </a:xfrm>
            <a:prstGeom prst="chevron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7" name="Chevron 8">
              <a:extLst>
                <a:ext uri="{FF2B5EF4-FFF2-40B4-BE49-F238E27FC236}">
                  <a16:creationId xmlns:a16="http://schemas.microsoft.com/office/drawing/2014/main" id="{9B69EA0E-E730-48AF-946B-63D897A3A85C}"/>
                </a:ext>
              </a:extLst>
            </p:cNvPr>
            <p:cNvSpPr txBox="1"/>
            <p:nvPr/>
          </p:nvSpPr>
          <p:spPr>
            <a:xfrm>
              <a:off x="4447393" y="0"/>
              <a:ext cx="2266698" cy="3895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005" tIns="24003" rIns="12002" bIns="24003" numCol="1" spcCol="1270" anchor="ctr" anchorCtr="0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b="1" kern="1200" dirty="0">
                <a:solidFill>
                  <a:srgbClr val="ED028C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244CFF6-4B1E-48FC-BB46-26E62A49105D}"/>
              </a:ext>
            </a:extLst>
          </p:cNvPr>
          <p:cNvGrpSpPr/>
          <p:nvPr/>
        </p:nvGrpSpPr>
        <p:grpSpPr>
          <a:xfrm>
            <a:off x="6586396" y="5824626"/>
            <a:ext cx="2542238" cy="389537"/>
            <a:chOff x="6377612" y="0"/>
            <a:chExt cx="2656235" cy="389537"/>
          </a:xfrm>
        </p:grpSpPr>
        <p:sp>
          <p:nvSpPr>
            <p:cNvPr id="39" name="Chevron 36">
              <a:extLst>
                <a:ext uri="{FF2B5EF4-FFF2-40B4-BE49-F238E27FC236}">
                  <a16:creationId xmlns:a16="http://schemas.microsoft.com/office/drawing/2014/main" id="{BABFAE36-B7A0-4625-9A14-4B50F4DE28CB}"/>
                </a:ext>
              </a:extLst>
            </p:cNvPr>
            <p:cNvSpPr/>
            <p:nvPr/>
          </p:nvSpPr>
          <p:spPr>
            <a:xfrm>
              <a:off x="6377612" y="0"/>
              <a:ext cx="2656235" cy="389537"/>
            </a:xfrm>
            <a:prstGeom prst="chevron">
              <a:avLst/>
            </a:prstGeom>
            <a:solidFill>
              <a:srgbClr val="4AABA8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0" name="Chevron 10">
              <a:extLst>
                <a:ext uri="{FF2B5EF4-FFF2-40B4-BE49-F238E27FC236}">
                  <a16:creationId xmlns:a16="http://schemas.microsoft.com/office/drawing/2014/main" id="{A8667C58-C57B-4334-8431-A3E476D43509}"/>
                </a:ext>
              </a:extLst>
            </p:cNvPr>
            <p:cNvSpPr txBox="1"/>
            <p:nvPr/>
          </p:nvSpPr>
          <p:spPr>
            <a:xfrm>
              <a:off x="6572381" y="0"/>
              <a:ext cx="2266698" cy="3895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005" tIns="24003" rIns="12002" bIns="24003" numCol="1" spcCol="1270" anchor="ctr" anchorCtr="0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b="1" kern="12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F32EAD2-EF78-4CEF-A4C4-19A6CB78F8D2}"/>
              </a:ext>
            </a:extLst>
          </p:cNvPr>
          <p:cNvSpPr txBox="1"/>
          <p:nvPr/>
        </p:nvSpPr>
        <p:spPr>
          <a:xfrm>
            <a:off x="8946165" y="6654552"/>
            <a:ext cx="2343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/>
              <a:t>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C863C7-10BF-4447-92AC-3BF8B5F895F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5310" y="2801469"/>
            <a:ext cx="2728540" cy="14666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7B7B62-4C6A-43FE-AB3C-9DB9B64270A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1342" y="4394712"/>
            <a:ext cx="2728541" cy="13400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A418F0-7879-4242-8192-BA4EC5A600E8}"/>
              </a:ext>
            </a:extLst>
          </p:cNvPr>
          <p:cNvSpPr/>
          <p:nvPr/>
        </p:nvSpPr>
        <p:spPr>
          <a:xfrm>
            <a:off x="2915816" y="5877272"/>
            <a:ext cx="122501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00050">
              <a:lnSpc>
                <a:spcPct val="90000"/>
              </a:lnSpc>
              <a:spcAft>
                <a:spcPct val="35000"/>
              </a:spcAft>
            </a:pPr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ECONOMIC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57BF6D-FD80-42C8-9577-28DE069FFF77}"/>
              </a:ext>
            </a:extLst>
          </p:cNvPr>
          <p:cNvSpPr/>
          <p:nvPr/>
        </p:nvSpPr>
        <p:spPr>
          <a:xfrm>
            <a:off x="4716016" y="5877272"/>
            <a:ext cx="182030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00050">
              <a:lnSpc>
                <a:spcPct val="90000"/>
              </a:lnSpc>
              <a:spcAft>
                <a:spcPct val="35000"/>
              </a:spcAft>
            </a:pPr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ENVIRONMENTAL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1CFEA3-9753-443E-8A0F-CB68B98BD277}"/>
              </a:ext>
            </a:extLst>
          </p:cNvPr>
          <p:cNvSpPr/>
          <p:nvPr/>
        </p:nvSpPr>
        <p:spPr>
          <a:xfrm>
            <a:off x="7272795" y="5877272"/>
            <a:ext cx="91082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00050">
              <a:lnSpc>
                <a:spcPct val="90000"/>
              </a:lnSpc>
              <a:spcAft>
                <a:spcPct val="35000"/>
              </a:spcAft>
            </a:pPr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DESIGN</a:t>
            </a:r>
          </a:p>
        </p:txBody>
      </p:sp>
      <p:pic>
        <p:nvPicPr>
          <p:cNvPr id="12" name="Picture 11" descr="A person with graffiti on the side of a building&#10;&#10;Description automatically generated">
            <a:extLst>
              <a:ext uri="{FF2B5EF4-FFF2-40B4-BE49-F238E27FC236}">
                <a16:creationId xmlns:a16="http://schemas.microsoft.com/office/drawing/2014/main" id="{F9FD6AD7-A2AC-49EC-A664-862F4F75C24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4886" y="2792462"/>
            <a:ext cx="2728540" cy="1466657"/>
          </a:xfrm>
          <a:prstGeom prst="rect">
            <a:avLst/>
          </a:prstGeom>
        </p:spPr>
      </p:pic>
      <p:pic>
        <p:nvPicPr>
          <p:cNvPr id="27" name="Picture 26" descr="Graffiti on a wall&#10;&#10;Description automatically generated">
            <a:extLst>
              <a:ext uri="{FF2B5EF4-FFF2-40B4-BE49-F238E27FC236}">
                <a16:creationId xmlns:a16="http://schemas.microsoft.com/office/drawing/2014/main" id="{79B2A50E-C2CE-4210-9B06-8A43B3D538E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2799" y="2787724"/>
            <a:ext cx="2728542" cy="1466657"/>
          </a:xfrm>
          <a:prstGeom prst="rect">
            <a:avLst/>
          </a:prstGeom>
        </p:spPr>
      </p:pic>
      <p:pic>
        <p:nvPicPr>
          <p:cNvPr id="49" name="Picture 48" descr="A picture containing ground, tree, sky, outdoor&#10;&#10;Description automatically generated">
            <a:extLst>
              <a:ext uri="{FF2B5EF4-FFF2-40B4-BE49-F238E27FC236}">
                <a16:creationId xmlns:a16="http://schemas.microsoft.com/office/drawing/2014/main" id="{AD3B24FD-B2F0-4F53-9654-8948B3059E6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673" y="4384337"/>
            <a:ext cx="2728539" cy="1340068"/>
          </a:xfrm>
          <a:prstGeom prst="rect">
            <a:avLst/>
          </a:prstGeom>
        </p:spPr>
      </p:pic>
      <p:pic>
        <p:nvPicPr>
          <p:cNvPr id="51" name="Picture 50" descr="A picture containing tree, outdoor, night&#10;&#10;Description automatically generated">
            <a:extLst>
              <a:ext uri="{FF2B5EF4-FFF2-40B4-BE49-F238E27FC236}">
                <a16:creationId xmlns:a16="http://schemas.microsoft.com/office/drawing/2014/main" id="{96D2EFF1-014D-442A-9A89-F5864E23AD7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5007" y="1264122"/>
            <a:ext cx="2771563" cy="137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07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1520" y="210706"/>
            <a:ext cx="5400600" cy="480131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</a:pPr>
            <a:r>
              <a:rPr lang="en-GB" altLang="en-US" sz="2800" b="1" dirty="0">
                <a:solidFill>
                  <a:schemeClr val="accent5"/>
                </a:solidFill>
                <a:latin typeface="Arial Narrow" panose="020B0606020202030204" pitchFamily="34" charset="0"/>
                <a:ea typeface="+mj-ea"/>
                <a:cs typeface="+mj-cs"/>
              </a:rPr>
              <a:t>Design Values and Alignments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8B520E-383A-411C-A763-143FA382ECE1}"/>
              </a:ext>
            </a:extLst>
          </p:cNvPr>
          <p:cNvSpPr/>
          <p:nvPr/>
        </p:nvSpPr>
        <p:spPr>
          <a:xfrm rot="19800000">
            <a:off x="4753222" y="4005064"/>
            <a:ext cx="3593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6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endParaRPr lang="en-AU" sz="60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61F277-97F2-4B7A-9888-760FA1FF398E}"/>
              </a:ext>
            </a:extLst>
          </p:cNvPr>
          <p:cNvSpPr txBox="1"/>
          <p:nvPr/>
        </p:nvSpPr>
        <p:spPr>
          <a:xfrm>
            <a:off x="8892480" y="6669360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/>
              <a:t>4</a:t>
            </a:r>
          </a:p>
        </p:txBody>
      </p:sp>
      <p:pic>
        <p:nvPicPr>
          <p:cNvPr id="20" name="Picture 19" descr="A sign above a store&#10;&#10;Description automatically generated">
            <a:extLst>
              <a:ext uri="{FF2B5EF4-FFF2-40B4-BE49-F238E27FC236}">
                <a16:creationId xmlns:a16="http://schemas.microsoft.com/office/drawing/2014/main" id="{F30907AB-70A0-408B-B00D-C222CBEBDE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902112"/>
            <a:ext cx="3770164" cy="5335200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BEADF0-7577-46CA-88CA-D9BF21297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861214"/>
            <a:ext cx="4162425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12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1520" y="210706"/>
            <a:ext cx="5400600" cy="480131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</a:pPr>
            <a:r>
              <a:rPr lang="en-GB" altLang="en-US" sz="2800" b="1" dirty="0">
                <a:solidFill>
                  <a:schemeClr val="accent5"/>
                </a:solidFill>
                <a:latin typeface="Arial Narrow" panose="020B0606020202030204" pitchFamily="34" charset="0"/>
                <a:ea typeface="+mj-ea"/>
                <a:cs typeface="+mj-cs"/>
              </a:rPr>
              <a:t>Manly VPP Delivery Process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8B520E-383A-411C-A763-143FA382ECE1}"/>
              </a:ext>
            </a:extLst>
          </p:cNvPr>
          <p:cNvSpPr/>
          <p:nvPr/>
        </p:nvSpPr>
        <p:spPr>
          <a:xfrm rot="19800000">
            <a:off x="4753222" y="4005064"/>
            <a:ext cx="3593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6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endParaRPr lang="en-AU" sz="60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61F277-97F2-4B7A-9888-760FA1FF398E}"/>
              </a:ext>
            </a:extLst>
          </p:cNvPr>
          <p:cNvSpPr txBox="1"/>
          <p:nvPr/>
        </p:nvSpPr>
        <p:spPr>
          <a:xfrm>
            <a:off x="8892480" y="6669360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/>
              <a:t>4</a:t>
            </a: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379A01AC-4443-4ED2-8D40-99CC87BDA7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0815838"/>
              </p:ext>
            </p:extLst>
          </p:nvPr>
        </p:nvGraphicFramePr>
        <p:xfrm>
          <a:off x="347700" y="-1323528"/>
          <a:ext cx="8448600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07D9E733-BCCB-4A54-B87E-7C3AF798B1C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" b="30039"/>
          <a:stretch/>
        </p:blipFill>
        <p:spPr>
          <a:xfrm>
            <a:off x="398488" y="3356992"/>
            <a:ext cx="8397812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19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2BBCB5F-B576-4CB1-A7DD-092080ED86EB}"/>
              </a:ext>
            </a:extLst>
          </p:cNvPr>
          <p:cNvSpPr txBox="1">
            <a:spLocks/>
          </p:cNvSpPr>
          <p:nvPr/>
        </p:nvSpPr>
        <p:spPr>
          <a:xfrm>
            <a:off x="310222" y="124733"/>
            <a:ext cx="9277402" cy="72008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AU" sz="2800" dirty="0">
                <a:solidFill>
                  <a:schemeClr val="accent5"/>
                </a:solidFill>
              </a:rPr>
              <a:t>Manly Harbour Village Precinct – Site Analysis</a:t>
            </a:r>
          </a:p>
        </p:txBody>
      </p:sp>
      <p:pic>
        <p:nvPicPr>
          <p:cNvPr id="4" name="Picture 3" descr="A picture containing map&#10;&#10;Description automatically generated">
            <a:extLst>
              <a:ext uri="{FF2B5EF4-FFF2-40B4-BE49-F238E27FC236}">
                <a16:creationId xmlns:a16="http://schemas.microsoft.com/office/drawing/2014/main" id="{3ADB5C44-D56B-451F-B24C-B8E097BFB7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651223"/>
            <a:ext cx="8222218" cy="555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07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2BBCB5F-B576-4CB1-A7DD-092080ED86EB}"/>
              </a:ext>
            </a:extLst>
          </p:cNvPr>
          <p:cNvSpPr txBox="1">
            <a:spLocks/>
          </p:cNvSpPr>
          <p:nvPr/>
        </p:nvSpPr>
        <p:spPr>
          <a:xfrm>
            <a:off x="310222" y="124733"/>
            <a:ext cx="9277402" cy="72008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AU" sz="2800" dirty="0">
                <a:solidFill>
                  <a:schemeClr val="accent5"/>
                </a:solidFill>
              </a:rPr>
              <a:t>Manly Harbour Village Precinct – Site Analysis</a:t>
            </a:r>
          </a:p>
        </p:txBody>
      </p:sp>
      <p:pic>
        <p:nvPicPr>
          <p:cNvPr id="3" name="Picture 2" descr="A picture containing website&#10;&#10;Description automatically generated">
            <a:extLst>
              <a:ext uri="{FF2B5EF4-FFF2-40B4-BE49-F238E27FC236}">
                <a16:creationId xmlns:a16="http://schemas.microsoft.com/office/drawing/2014/main" id="{3303308D-D496-465D-9E08-08E0786DA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548679"/>
            <a:ext cx="8280920" cy="56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95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2BBCB5F-B576-4CB1-A7DD-092080ED86EB}"/>
              </a:ext>
            </a:extLst>
          </p:cNvPr>
          <p:cNvSpPr txBox="1">
            <a:spLocks/>
          </p:cNvSpPr>
          <p:nvPr/>
        </p:nvSpPr>
        <p:spPr>
          <a:xfrm>
            <a:off x="310222" y="124733"/>
            <a:ext cx="9277402" cy="72008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AU" sz="2800" dirty="0">
                <a:solidFill>
                  <a:schemeClr val="accent5"/>
                </a:solidFill>
              </a:rPr>
              <a:t>Manly Harbour Village Precinct – Engagement Outcomes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6C5A52-348D-453A-A486-0092065D97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10" b="1193"/>
          <a:stretch/>
        </p:blipFill>
        <p:spPr>
          <a:xfrm>
            <a:off x="4918734" y="764704"/>
            <a:ext cx="4117762" cy="54726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66750C-7C2D-4BF3-9F1A-D8DD462694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5" r="1499" b="35489"/>
          <a:stretch/>
        </p:blipFill>
        <p:spPr>
          <a:xfrm>
            <a:off x="107503" y="620688"/>
            <a:ext cx="4745527" cy="525658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2C771E-CAB6-4D20-86C2-8394A182A865}"/>
              </a:ext>
            </a:extLst>
          </p:cNvPr>
          <p:cNvSpPr/>
          <p:nvPr/>
        </p:nvSpPr>
        <p:spPr>
          <a:xfrm>
            <a:off x="2123728" y="620688"/>
            <a:ext cx="1224136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Stage 1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0071E54-CD08-4D57-A3BC-B653DC2BCEA2}"/>
              </a:ext>
            </a:extLst>
          </p:cNvPr>
          <p:cNvSpPr/>
          <p:nvPr/>
        </p:nvSpPr>
        <p:spPr>
          <a:xfrm>
            <a:off x="7020272" y="620688"/>
            <a:ext cx="1224136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Stage 2 </a:t>
            </a:r>
          </a:p>
        </p:txBody>
      </p:sp>
    </p:spTree>
    <p:extLst>
      <p:ext uri="{BB962C8B-B14F-4D97-AF65-F5344CB8AC3E}">
        <p14:creationId xmlns:p14="http://schemas.microsoft.com/office/powerpoint/2010/main" val="3217851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1206FA-9016-4138-9EB8-E352D3E996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16" y="1412776"/>
            <a:ext cx="4197117" cy="44860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2BBCB5F-B576-4CB1-A7DD-092080ED86EB}"/>
              </a:ext>
            </a:extLst>
          </p:cNvPr>
          <p:cNvSpPr txBox="1">
            <a:spLocks/>
          </p:cNvSpPr>
          <p:nvPr/>
        </p:nvSpPr>
        <p:spPr>
          <a:xfrm>
            <a:off x="310222" y="124733"/>
            <a:ext cx="9277402" cy="72008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AU" sz="2800" dirty="0">
                <a:solidFill>
                  <a:schemeClr val="accent5"/>
                </a:solidFill>
              </a:rPr>
              <a:t>Manly Harbour Village Precinct – Final Improvement Plan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79E6D-F8CA-4ADE-9927-0F09EF66A2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21" t="19033" r="11849" b="8917"/>
          <a:stretch/>
        </p:blipFill>
        <p:spPr>
          <a:xfrm rot="5400000">
            <a:off x="158274" y="1506022"/>
            <a:ext cx="4486018" cy="429952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B6A9307-7EE3-4BEE-B214-B784AA0EABA7}"/>
              </a:ext>
            </a:extLst>
          </p:cNvPr>
          <p:cNvSpPr/>
          <p:nvPr/>
        </p:nvSpPr>
        <p:spPr>
          <a:xfrm>
            <a:off x="2051720" y="1196752"/>
            <a:ext cx="1224136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Before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5794BFD-8D8B-4439-9B50-7C9BFE74C874}"/>
              </a:ext>
            </a:extLst>
          </p:cNvPr>
          <p:cNvSpPr/>
          <p:nvPr/>
        </p:nvSpPr>
        <p:spPr>
          <a:xfrm>
            <a:off x="6300192" y="1196752"/>
            <a:ext cx="1224136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2606140304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Page Master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6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oject Title Border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392</Words>
  <Application>Microsoft Office PowerPoint</Application>
  <PresentationFormat>On-screen Show (4:3)</PresentationFormat>
  <Paragraphs>134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Arial Narrow</vt:lpstr>
      <vt:lpstr>Calibri</vt:lpstr>
      <vt:lpstr>Calibri Light</vt:lpstr>
      <vt:lpstr>Wingdings</vt:lpstr>
      <vt:lpstr>Cover Page Master</vt:lpstr>
      <vt:lpstr>Project Title Border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2021-11-17T23:47:44Z</dcterms:created>
  <dcterms:modified xsi:type="dcterms:W3CDTF">2021-11-17T23:47:53Z</dcterms:modified>
</cp:coreProperties>
</file>